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64" r:id="rId2"/>
    <p:sldId id="381" r:id="rId3"/>
    <p:sldId id="382" r:id="rId4"/>
    <p:sldId id="344" r:id="rId5"/>
    <p:sldId id="342" r:id="rId6"/>
    <p:sldId id="349" r:id="rId7"/>
    <p:sldId id="347" r:id="rId8"/>
    <p:sldId id="380" r:id="rId9"/>
    <p:sldId id="348" r:id="rId10"/>
    <p:sldId id="256" r:id="rId11"/>
    <p:sldId id="396" r:id="rId12"/>
    <p:sldId id="257" r:id="rId13"/>
    <p:sldId id="405" r:id="rId14"/>
    <p:sldId id="397" r:id="rId15"/>
    <p:sldId id="398" r:id="rId16"/>
    <p:sldId id="399" r:id="rId17"/>
    <p:sldId id="258" r:id="rId18"/>
    <p:sldId id="404" r:id="rId19"/>
    <p:sldId id="38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407"/>
  </p:normalViewPr>
  <p:slideViewPr>
    <p:cSldViewPr snapToGrid="0" snapToObjects="1">
      <p:cViewPr>
        <p:scale>
          <a:sx n="110" d="100"/>
          <a:sy n="110" d="100"/>
        </p:scale>
        <p:origin x="1176"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614F09-0591-7C4A-A803-A4437570A738}" type="datetimeFigureOut">
              <a:rPr lang="en-US" smtClean="0"/>
              <a:t>2/7/20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64EFCA-2324-9242-A605-7160C3D04361}" type="slidenum">
              <a:rPr lang="en-US" smtClean="0"/>
              <a:t>‹#›</a:t>
            </a:fld>
            <a:endParaRPr lang="en-US"/>
          </a:p>
        </p:txBody>
      </p:sp>
    </p:spTree>
    <p:extLst>
      <p:ext uri="{BB962C8B-B14F-4D97-AF65-F5344CB8AC3E}">
        <p14:creationId xmlns:p14="http://schemas.microsoft.com/office/powerpoint/2010/main" val="2854601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Cathy</a:t>
            </a:r>
          </a:p>
          <a:p>
            <a:endParaRPr lang="en-US" dirty="0"/>
          </a:p>
          <a:p>
            <a:r>
              <a:rPr lang="en-US" dirty="0"/>
              <a:t>The malignant progression of IPMNs from low grade dysplasia to high grade dysplasia is characterized by an accumulation of somatic driver</a:t>
            </a:r>
            <a:r>
              <a:rPr lang="en-US" baseline="0" dirty="0"/>
              <a:t> gene alterations. When I say “driver” I mean genes that are frequently mutated in IPMN and seem to confer some growth advantage to these lesions. Years of research has discovered of many of these key driver genes. Several are considered early drivers, meaning they appear early in tumorigenesis, commonly in IPMNs with low grade dysplasia, such as mutations in the genes KRAS and GNAS. While others are late drivers that most often occur in IPMNs with high grade dysplasia, such as p53 and SMAD4. While these drivers have been well characterized, there is currently a lack of knowledge of the genetic heterogeneity that exist within IPMNs with respect to these drivers.</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F4E2180D-1453-477B-9293-4CC9ECAD9D7B}" type="slidenum">
              <a:rPr lang="en-US" smtClean="0"/>
              <a:t>1</a:t>
            </a:fld>
            <a:endParaRPr lang="en-US"/>
          </a:p>
        </p:txBody>
      </p:sp>
    </p:spTree>
    <p:extLst>
      <p:ext uri="{BB962C8B-B14F-4D97-AF65-F5344CB8AC3E}">
        <p14:creationId xmlns:p14="http://schemas.microsoft.com/office/powerpoint/2010/main" val="3436273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Kohei</a:t>
            </a:r>
          </a:p>
        </p:txBody>
      </p:sp>
      <p:sp>
        <p:nvSpPr>
          <p:cNvPr id="4" name="Slide Number Placeholder 3"/>
          <p:cNvSpPr>
            <a:spLocks noGrp="1"/>
          </p:cNvSpPr>
          <p:nvPr>
            <p:ph type="sldNum" sz="quarter" idx="5"/>
          </p:nvPr>
        </p:nvSpPr>
        <p:spPr/>
        <p:txBody>
          <a:bodyPr/>
          <a:lstStyle/>
          <a:p>
            <a:fld id="{EE64EFCA-2324-9242-A605-7160C3D04361}" type="slidenum">
              <a:rPr lang="en-US" smtClean="0"/>
              <a:t>2</a:t>
            </a:fld>
            <a:endParaRPr lang="en-US"/>
          </a:p>
        </p:txBody>
      </p:sp>
    </p:spTree>
    <p:extLst>
      <p:ext uri="{BB962C8B-B14F-4D97-AF65-F5344CB8AC3E}">
        <p14:creationId xmlns:p14="http://schemas.microsoft.com/office/powerpoint/2010/main" val="41350270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Kohei</a:t>
            </a:r>
          </a:p>
        </p:txBody>
      </p:sp>
      <p:sp>
        <p:nvSpPr>
          <p:cNvPr id="4" name="Slide Number Placeholder 3"/>
          <p:cNvSpPr>
            <a:spLocks noGrp="1"/>
          </p:cNvSpPr>
          <p:nvPr>
            <p:ph type="sldNum" sz="quarter" idx="5"/>
          </p:nvPr>
        </p:nvSpPr>
        <p:spPr/>
        <p:txBody>
          <a:bodyPr/>
          <a:lstStyle/>
          <a:p>
            <a:fld id="{EE64EFCA-2324-9242-A605-7160C3D04361}" type="slidenum">
              <a:rPr lang="en-US" smtClean="0"/>
              <a:t>3</a:t>
            </a:fld>
            <a:endParaRPr lang="en-US"/>
          </a:p>
        </p:txBody>
      </p:sp>
    </p:spTree>
    <p:extLst>
      <p:ext uri="{BB962C8B-B14F-4D97-AF65-F5344CB8AC3E}">
        <p14:creationId xmlns:p14="http://schemas.microsoft.com/office/powerpoint/2010/main" val="42236599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64EFCA-2324-9242-A605-7160C3D04361}" type="slidenum">
              <a:rPr lang="en-US" smtClean="0"/>
              <a:t>4</a:t>
            </a:fld>
            <a:endParaRPr lang="en-US"/>
          </a:p>
        </p:txBody>
      </p:sp>
    </p:spTree>
    <p:extLst>
      <p:ext uri="{BB962C8B-B14F-4D97-AF65-F5344CB8AC3E}">
        <p14:creationId xmlns:p14="http://schemas.microsoft.com/office/powerpoint/2010/main" val="38431029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Figure 1. Phylogenetic Analysis of Bulk Tumor Samples. (A) Left panel: clonal composition of a hypothetical primary tumor. Colored circles represent the three clones present (Clones A–C). Mid panel: true clonal sequences for five different genomic sites, where the dashed square indicates a somatic mutation. Right panel: true clonal history with red dots depicting the chronological order of mutations. Tumor most recent common ancestor (MRCA) highlighted as an internal node. (B) Left panel: bulk regional samples (I–III), with intermixed clones at different proportions. Mid panel: mutational profile (presence/absence) inferred, dashed square indicates presence of mutation. Right panel: inferred sample history using maximum parsimony. Red dots depicting the chronological order of mutations. (C) Left panel: bulk regional samples (I–III), with intermixed clones at different proportions. Mid panel: variant allele frequency (VAF) estimates for mutation at each sample, and inferred clonal sequences using the </a:t>
            </a:r>
            <a:r>
              <a:rPr lang="en-US" sz="1200" kern="1200" dirty="0" err="1">
                <a:solidFill>
                  <a:schemeClr val="tx1"/>
                </a:solidFill>
                <a:effectLst/>
                <a:latin typeface="+mn-lt"/>
                <a:ea typeface="+mn-ea"/>
                <a:cs typeface="+mn-cs"/>
              </a:rPr>
              <a:t>Clomial</a:t>
            </a:r>
            <a:r>
              <a:rPr lang="en-US" sz="1200" kern="1200" dirty="0">
                <a:solidFill>
                  <a:schemeClr val="tx1"/>
                </a:solidFill>
                <a:effectLst/>
                <a:latin typeface="+mn-lt"/>
                <a:ea typeface="+mn-ea"/>
                <a:cs typeface="+mn-cs"/>
              </a:rPr>
              <a:t> algorithm [14]. Right panel: inferred clonal history using maximum parsimony. Red dots depicting the chronological order of mutations. </a:t>
            </a:r>
            <a:endParaRPr lang="en-US" dirty="0"/>
          </a:p>
          <a:p>
            <a:endParaRPr lang="en-US" dirty="0"/>
          </a:p>
        </p:txBody>
      </p:sp>
      <p:sp>
        <p:nvSpPr>
          <p:cNvPr id="4" name="Slide Number Placeholder 3"/>
          <p:cNvSpPr>
            <a:spLocks noGrp="1"/>
          </p:cNvSpPr>
          <p:nvPr>
            <p:ph type="sldNum" sz="quarter" idx="5"/>
          </p:nvPr>
        </p:nvSpPr>
        <p:spPr/>
        <p:txBody>
          <a:bodyPr/>
          <a:lstStyle/>
          <a:p>
            <a:fld id="{ABDD6BCB-70FD-6044-AB5B-94BB0FB71FFA}" type="slidenum">
              <a:rPr lang="en-US" smtClean="0"/>
              <a:t>6</a:t>
            </a:fld>
            <a:endParaRPr lang="en-US"/>
          </a:p>
        </p:txBody>
      </p:sp>
    </p:spTree>
    <p:extLst>
      <p:ext uri="{BB962C8B-B14F-4D97-AF65-F5344CB8AC3E}">
        <p14:creationId xmlns:p14="http://schemas.microsoft.com/office/powerpoint/2010/main" val="1965638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91817-47CD-B747-A65E-17AACCC030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2BB7573-E37E-204D-8DC8-D62F2CFD19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EFD8F60-8F68-5140-A47E-621CA7127C29}"/>
              </a:ext>
            </a:extLst>
          </p:cNvPr>
          <p:cNvSpPr>
            <a:spLocks noGrp="1"/>
          </p:cNvSpPr>
          <p:nvPr>
            <p:ph type="dt" sz="half" idx="10"/>
          </p:nvPr>
        </p:nvSpPr>
        <p:spPr/>
        <p:txBody>
          <a:bodyPr/>
          <a:lstStyle/>
          <a:p>
            <a:fld id="{42EE4F89-D8DF-0448-A1E5-B9B09D90B30C}" type="datetimeFigureOut">
              <a:rPr lang="en-US" smtClean="0"/>
              <a:t>2/7/20</a:t>
            </a:fld>
            <a:endParaRPr lang="en-US"/>
          </a:p>
        </p:txBody>
      </p:sp>
      <p:sp>
        <p:nvSpPr>
          <p:cNvPr id="5" name="Footer Placeholder 4">
            <a:extLst>
              <a:ext uri="{FF2B5EF4-FFF2-40B4-BE49-F238E27FC236}">
                <a16:creationId xmlns:a16="http://schemas.microsoft.com/office/drawing/2014/main" id="{BCEC48C2-589F-CB46-BCC9-4989910FE6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6A46D3-FCF1-6644-8C23-CC4ED72B4EE4}"/>
              </a:ext>
            </a:extLst>
          </p:cNvPr>
          <p:cNvSpPr>
            <a:spLocks noGrp="1"/>
          </p:cNvSpPr>
          <p:nvPr>
            <p:ph type="sldNum" sz="quarter" idx="12"/>
          </p:nvPr>
        </p:nvSpPr>
        <p:spPr/>
        <p:txBody>
          <a:bodyPr/>
          <a:lstStyle/>
          <a:p>
            <a:fld id="{52EEB14B-842D-C843-9198-FA251378D831}" type="slidenum">
              <a:rPr lang="en-US" smtClean="0"/>
              <a:t>‹#›</a:t>
            </a:fld>
            <a:endParaRPr lang="en-US"/>
          </a:p>
        </p:txBody>
      </p:sp>
    </p:spTree>
    <p:extLst>
      <p:ext uri="{BB962C8B-B14F-4D97-AF65-F5344CB8AC3E}">
        <p14:creationId xmlns:p14="http://schemas.microsoft.com/office/powerpoint/2010/main" val="19027336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3AB33-E696-3143-B530-29F8F754E3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D4909C-98DF-8842-91EC-3C1917969E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A2B402-DDE8-A24E-9003-CC1D5A359099}"/>
              </a:ext>
            </a:extLst>
          </p:cNvPr>
          <p:cNvSpPr>
            <a:spLocks noGrp="1"/>
          </p:cNvSpPr>
          <p:nvPr>
            <p:ph type="dt" sz="half" idx="10"/>
          </p:nvPr>
        </p:nvSpPr>
        <p:spPr/>
        <p:txBody>
          <a:bodyPr/>
          <a:lstStyle/>
          <a:p>
            <a:fld id="{42EE4F89-D8DF-0448-A1E5-B9B09D90B30C}" type="datetimeFigureOut">
              <a:rPr lang="en-US" smtClean="0"/>
              <a:t>2/7/20</a:t>
            </a:fld>
            <a:endParaRPr lang="en-US"/>
          </a:p>
        </p:txBody>
      </p:sp>
      <p:sp>
        <p:nvSpPr>
          <p:cNvPr id="5" name="Footer Placeholder 4">
            <a:extLst>
              <a:ext uri="{FF2B5EF4-FFF2-40B4-BE49-F238E27FC236}">
                <a16:creationId xmlns:a16="http://schemas.microsoft.com/office/drawing/2014/main" id="{CFFA6195-66DF-E04B-96AA-10BFA75A29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C36675-7E6C-3348-9FC3-955EC6A52E3E}"/>
              </a:ext>
            </a:extLst>
          </p:cNvPr>
          <p:cNvSpPr>
            <a:spLocks noGrp="1"/>
          </p:cNvSpPr>
          <p:nvPr>
            <p:ph type="sldNum" sz="quarter" idx="12"/>
          </p:nvPr>
        </p:nvSpPr>
        <p:spPr/>
        <p:txBody>
          <a:bodyPr/>
          <a:lstStyle/>
          <a:p>
            <a:fld id="{52EEB14B-842D-C843-9198-FA251378D831}" type="slidenum">
              <a:rPr lang="en-US" smtClean="0"/>
              <a:t>‹#›</a:t>
            </a:fld>
            <a:endParaRPr lang="en-US"/>
          </a:p>
        </p:txBody>
      </p:sp>
    </p:spTree>
    <p:extLst>
      <p:ext uri="{BB962C8B-B14F-4D97-AF65-F5344CB8AC3E}">
        <p14:creationId xmlns:p14="http://schemas.microsoft.com/office/powerpoint/2010/main" val="25348437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173CD2-5C8F-9441-AE89-E447954AD9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4E340B-56F5-C34A-B7FB-876D37759A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3917E0-579C-534C-8842-C5822AC59C05}"/>
              </a:ext>
            </a:extLst>
          </p:cNvPr>
          <p:cNvSpPr>
            <a:spLocks noGrp="1"/>
          </p:cNvSpPr>
          <p:nvPr>
            <p:ph type="dt" sz="half" idx="10"/>
          </p:nvPr>
        </p:nvSpPr>
        <p:spPr/>
        <p:txBody>
          <a:bodyPr/>
          <a:lstStyle/>
          <a:p>
            <a:fld id="{42EE4F89-D8DF-0448-A1E5-B9B09D90B30C}" type="datetimeFigureOut">
              <a:rPr lang="en-US" smtClean="0"/>
              <a:t>2/7/20</a:t>
            </a:fld>
            <a:endParaRPr lang="en-US"/>
          </a:p>
        </p:txBody>
      </p:sp>
      <p:sp>
        <p:nvSpPr>
          <p:cNvPr id="5" name="Footer Placeholder 4">
            <a:extLst>
              <a:ext uri="{FF2B5EF4-FFF2-40B4-BE49-F238E27FC236}">
                <a16:creationId xmlns:a16="http://schemas.microsoft.com/office/drawing/2014/main" id="{17753E1E-C3F2-E041-8C78-D4A5A54081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8373E7-E80A-7844-A8CB-B96A59E0857B}"/>
              </a:ext>
            </a:extLst>
          </p:cNvPr>
          <p:cNvSpPr>
            <a:spLocks noGrp="1"/>
          </p:cNvSpPr>
          <p:nvPr>
            <p:ph type="sldNum" sz="quarter" idx="12"/>
          </p:nvPr>
        </p:nvSpPr>
        <p:spPr/>
        <p:txBody>
          <a:bodyPr/>
          <a:lstStyle/>
          <a:p>
            <a:fld id="{52EEB14B-842D-C843-9198-FA251378D831}" type="slidenum">
              <a:rPr lang="en-US" smtClean="0"/>
              <a:t>‹#›</a:t>
            </a:fld>
            <a:endParaRPr lang="en-US"/>
          </a:p>
        </p:txBody>
      </p:sp>
    </p:spTree>
    <p:extLst>
      <p:ext uri="{BB962C8B-B14F-4D97-AF65-F5344CB8AC3E}">
        <p14:creationId xmlns:p14="http://schemas.microsoft.com/office/powerpoint/2010/main" val="769792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0665E-C07B-A44E-BD9E-D860EFEC65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500404-F834-9D4D-A7D6-B05B19953A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76095C-5109-6642-8970-B831EBF80CBC}"/>
              </a:ext>
            </a:extLst>
          </p:cNvPr>
          <p:cNvSpPr>
            <a:spLocks noGrp="1"/>
          </p:cNvSpPr>
          <p:nvPr>
            <p:ph type="dt" sz="half" idx="10"/>
          </p:nvPr>
        </p:nvSpPr>
        <p:spPr/>
        <p:txBody>
          <a:bodyPr/>
          <a:lstStyle/>
          <a:p>
            <a:fld id="{42EE4F89-D8DF-0448-A1E5-B9B09D90B30C}" type="datetimeFigureOut">
              <a:rPr lang="en-US" smtClean="0"/>
              <a:t>2/7/20</a:t>
            </a:fld>
            <a:endParaRPr lang="en-US"/>
          </a:p>
        </p:txBody>
      </p:sp>
      <p:sp>
        <p:nvSpPr>
          <p:cNvPr id="5" name="Footer Placeholder 4">
            <a:extLst>
              <a:ext uri="{FF2B5EF4-FFF2-40B4-BE49-F238E27FC236}">
                <a16:creationId xmlns:a16="http://schemas.microsoft.com/office/drawing/2014/main" id="{498E0E30-06E2-074C-91BD-28BE7D55CC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89F47-B9D1-2047-AB39-1D7AA07BADC4}"/>
              </a:ext>
            </a:extLst>
          </p:cNvPr>
          <p:cNvSpPr>
            <a:spLocks noGrp="1"/>
          </p:cNvSpPr>
          <p:nvPr>
            <p:ph type="sldNum" sz="quarter" idx="12"/>
          </p:nvPr>
        </p:nvSpPr>
        <p:spPr/>
        <p:txBody>
          <a:bodyPr/>
          <a:lstStyle/>
          <a:p>
            <a:fld id="{52EEB14B-842D-C843-9198-FA251378D831}" type="slidenum">
              <a:rPr lang="en-US" smtClean="0"/>
              <a:t>‹#›</a:t>
            </a:fld>
            <a:endParaRPr lang="en-US"/>
          </a:p>
        </p:txBody>
      </p:sp>
    </p:spTree>
    <p:extLst>
      <p:ext uri="{BB962C8B-B14F-4D97-AF65-F5344CB8AC3E}">
        <p14:creationId xmlns:p14="http://schemas.microsoft.com/office/powerpoint/2010/main" val="1821473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6A50D-5ADF-F24E-A79B-A02EB5B3AB6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5A6F00-4DE3-0347-B5B6-E8A0B143E9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BEDEAF-FB62-8540-8A84-1F0DFDC14D10}"/>
              </a:ext>
            </a:extLst>
          </p:cNvPr>
          <p:cNvSpPr>
            <a:spLocks noGrp="1"/>
          </p:cNvSpPr>
          <p:nvPr>
            <p:ph type="dt" sz="half" idx="10"/>
          </p:nvPr>
        </p:nvSpPr>
        <p:spPr/>
        <p:txBody>
          <a:bodyPr/>
          <a:lstStyle/>
          <a:p>
            <a:fld id="{42EE4F89-D8DF-0448-A1E5-B9B09D90B30C}" type="datetimeFigureOut">
              <a:rPr lang="en-US" smtClean="0"/>
              <a:t>2/7/20</a:t>
            </a:fld>
            <a:endParaRPr lang="en-US"/>
          </a:p>
        </p:txBody>
      </p:sp>
      <p:sp>
        <p:nvSpPr>
          <p:cNvPr id="5" name="Footer Placeholder 4">
            <a:extLst>
              <a:ext uri="{FF2B5EF4-FFF2-40B4-BE49-F238E27FC236}">
                <a16:creationId xmlns:a16="http://schemas.microsoft.com/office/drawing/2014/main" id="{08773E0A-A06F-7743-91D8-91FD9FCB3E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F89158-8083-1E40-9458-A0355C3BFEBF}"/>
              </a:ext>
            </a:extLst>
          </p:cNvPr>
          <p:cNvSpPr>
            <a:spLocks noGrp="1"/>
          </p:cNvSpPr>
          <p:nvPr>
            <p:ph type="sldNum" sz="quarter" idx="12"/>
          </p:nvPr>
        </p:nvSpPr>
        <p:spPr/>
        <p:txBody>
          <a:bodyPr/>
          <a:lstStyle/>
          <a:p>
            <a:fld id="{52EEB14B-842D-C843-9198-FA251378D831}" type="slidenum">
              <a:rPr lang="en-US" smtClean="0"/>
              <a:t>‹#›</a:t>
            </a:fld>
            <a:endParaRPr lang="en-US"/>
          </a:p>
        </p:txBody>
      </p:sp>
    </p:spTree>
    <p:extLst>
      <p:ext uri="{BB962C8B-B14F-4D97-AF65-F5344CB8AC3E}">
        <p14:creationId xmlns:p14="http://schemas.microsoft.com/office/powerpoint/2010/main" val="2809182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CB4B3-D980-4840-8CD8-6A30E2A6E7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7FDF180-2EA4-4A44-B3CF-E084DB56022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D4CB794-2C06-AE4D-956F-66938E2C936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9F8A26-9CE0-894C-BDE8-D04DFB574F62}"/>
              </a:ext>
            </a:extLst>
          </p:cNvPr>
          <p:cNvSpPr>
            <a:spLocks noGrp="1"/>
          </p:cNvSpPr>
          <p:nvPr>
            <p:ph type="dt" sz="half" idx="10"/>
          </p:nvPr>
        </p:nvSpPr>
        <p:spPr/>
        <p:txBody>
          <a:bodyPr/>
          <a:lstStyle/>
          <a:p>
            <a:fld id="{42EE4F89-D8DF-0448-A1E5-B9B09D90B30C}" type="datetimeFigureOut">
              <a:rPr lang="en-US" smtClean="0"/>
              <a:t>2/7/20</a:t>
            </a:fld>
            <a:endParaRPr lang="en-US"/>
          </a:p>
        </p:txBody>
      </p:sp>
      <p:sp>
        <p:nvSpPr>
          <p:cNvPr id="6" name="Footer Placeholder 5">
            <a:extLst>
              <a:ext uri="{FF2B5EF4-FFF2-40B4-BE49-F238E27FC236}">
                <a16:creationId xmlns:a16="http://schemas.microsoft.com/office/drawing/2014/main" id="{90F16883-FA01-FF40-B5C5-773B8BA98D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41BF63-C1E9-AD44-BAFE-0CAEEE1F6F38}"/>
              </a:ext>
            </a:extLst>
          </p:cNvPr>
          <p:cNvSpPr>
            <a:spLocks noGrp="1"/>
          </p:cNvSpPr>
          <p:nvPr>
            <p:ph type="sldNum" sz="quarter" idx="12"/>
          </p:nvPr>
        </p:nvSpPr>
        <p:spPr/>
        <p:txBody>
          <a:bodyPr/>
          <a:lstStyle/>
          <a:p>
            <a:fld id="{52EEB14B-842D-C843-9198-FA251378D831}" type="slidenum">
              <a:rPr lang="en-US" smtClean="0"/>
              <a:t>‹#›</a:t>
            </a:fld>
            <a:endParaRPr lang="en-US"/>
          </a:p>
        </p:txBody>
      </p:sp>
    </p:spTree>
    <p:extLst>
      <p:ext uri="{BB962C8B-B14F-4D97-AF65-F5344CB8AC3E}">
        <p14:creationId xmlns:p14="http://schemas.microsoft.com/office/powerpoint/2010/main" val="3795268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324FB-F3C0-8D45-A0E7-CCE9AF5B601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5D31AF-D25D-6E42-BE90-8CDD2DBF52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CE0EDE-5E4E-C941-B193-662F6D6B85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CEDE4AD-5359-D546-9D6A-2856FCFE67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0D0380-176C-864E-97E4-14DC7020156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0464AC-67C6-6A42-8305-7457BAC34F9C}"/>
              </a:ext>
            </a:extLst>
          </p:cNvPr>
          <p:cNvSpPr>
            <a:spLocks noGrp="1"/>
          </p:cNvSpPr>
          <p:nvPr>
            <p:ph type="dt" sz="half" idx="10"/>
          </p:nvPr>
        </p:nvSpPr>
        <p:spPr/>
        <p:txBody>
          <a:bodyPr/>
          <a:lstStyle/>
          <a:p>
            <a:fld id="{42EE4F89-D8DF-0448-A1E5-B9B09D90B30C}" type="datetimeFigureOut">
              <a:rPr lang="en-US" smtClean="0"/>
              <a:t>2/7/20</a:t>
            </a:fld>
            <a:endParaRPr lang="en-US"/>
          </a:p>
        </p:txBody>
      </p:sp>
      <p:sp>
        <p:nvSpPr>
          <p:cNvPr id="8" name="Footer Placeholder 7">
            <a:extLst>
              <a:ext uri="{FF2B5EF4-FFF2-40B4-BE49-F238E27FC236}">
                <a16:creationId xmlns:a16="http://schemas.microsoft.com/office/drawing/2014/main" id="{8FBDB996-14CD-4F45-A26A-E0A9114E6F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0B7BA6-67CB-064A-8C99-B989164C7D79}"/>
              </a:ext>
            </a:extLst>
          </p:cNvPr>
          <p:cNvSpPr>
            <a:spLocks noGrp="1"/>
          </p:cNvSpPr>
          <p:nvPr>
            <p:ph type="sldNum" sz="quarter" idx="12"/>
          </p:nvPr>
        </p:nvSpPr>
        <p:spPr/>
        <p:txBody>
          <a:bodyPr/>
          <a:lstStyle/>
          <a:p>
            <a:fld id="{52EEB14B-842D-C843-9198-FA251378D831}" type="slidenum">
              <a:rPr lang="en-US" smtClean="0"/>
              <a:t>‹#›</a:t>
            </a:fld>
            <a:endParaRPr lang="en-US"/>
          </a:p>
        </p:txBody>
      </p:sp>
    </p:spTree>
    <p:extLst>
      <p:ext uri="{BB962C8B-B14F-4D97-AF65-F5344CB8AC3E}">
        <p14:creationId xmlns:p14="http://schemas.microsoft.com/office/powerpoint/2010/main" val="6950461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00147-00FF-364A-901F-8F4D32D15DA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EEFA64-48EB-454A-AE61-08E500122A65}"/>
              </a:ext>
            </a:extLst>
          </p:cNvPr>
          <p:cNvSpPr>
            <a:spLocks noGrp="1"/>
          </p:cNvSpPr>
          <p:nvPr>
            <p:ph type="dt" sz="half" idx="10"/>
          </p:nvPr>
        </p:nvSpPr>
        <p:spPr/>
        <p:txBody>
          <a:bodyPr/>
          <a:lstStyle/>
          <a:p>
            <a:fld id="{42EE4F89-D8DF-0448-A1E5-B9B09D90B30C}" type="datetimeFigureOut">
              <a:rPr lang="en-US" smtClean="0"/>
              <a:t>2/7/20</a:t>
            </a:fld>
            <a:endParaRPr lang="en-US"/>
          </a:p>
        </p:txBody>
      </p:sp>
      <p:sp>
        <p:nvSpPr>
          <p:cNvPr id="4" name="Footer Placeholder 3">
            <a:extLst>
              <a:ext uri="{FF2B5EF4-FFF2-40B4-BE49-F238E27FC236}">
                <a16:creationId xmlns:a16="http://schemas.microsoft.com/office/drawing/2014/main" id="{AB9C720C-37ED-2848-A869-4A0E26A37A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6CF0DA7-699F-EB4E-A0BD-E07136A8F267}"/>
              </a:ext>
            </a:extLst>
          </p:cNvPr>
          <p:cNvSpPr>
            <a:spLocks noGrp="1"/>
          </p:cNvSpPr>
          <p:nvPr>
            <p:ph type="sldNum" sz="quarter" idx="12"/>
          </p:nvPr>
        </p:nvSpPr>
        <p:spPr/>
        <p:txBody>
          <a:bodyPr/>
          <a:lstStyle/>
          <a:p>
            <a:fld id="{52EEB14B-842D-C843-9198-FA251378D831}" type="slidenum">
              <a:rPr lang="en-US" smtClean="0"/>
              <a:t>‹#›</a:t>
            </a:fld>
            <a:endParaRPr lang="en-US"/>
          </a:p>
        </p:txBody>
      </p:sp>
    </p:spTree>
    <p:extLst>
      <p:ext uri="{BB962C8B-B14F-4D97-AF65-F5344CB8AC3E}">
        <p14:creationId xmlns:p14="http://schemas.microsoft.com/office/powerpoint/2010/main" val="4164343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E68978-D961-4745-97E4-B137D72646D1}"/>
              </a:ext>
            </a:extLst>
          </p:cNvPr>
          <p:cNvSpPr>
            <a:spLocks noGrp="1"/>
          </p:cNvSpPr>
          <p:nvPr>
            <p:ph type="dt" sz="half" idx="10"/>
          </p:nvPr>
        </p:nvSpPr>
        <p:spPr/>
        <p:txBody>
          <a:bodyPr/>
          <a:lstStyle/>
          <a:p>
            <a:fld id="{42EE4F89-D8DF-0448-A1E5-B9B09D90B30C}" type="datetimeFigureOut">
              <a:rPr lang="en-US" smtClean="0"/>
              <a:t>2/7/20</a:t>
            </a:fld>
            <a:endParaRPr lang="en-US"/>
          </a:p>
        </p:txBody>
      </p:sp>
      <p:sp>
        <p:nvSpPr>
          <p:cNvPr id="3" name="Footer Placeholder 2">
            <a:extLst>
              <a:ext uri="{FF2B5EF4-FFF2-40B4-BE49-F238E27FC236}">
                <a16:creationId xmlns:a16="http://schemas.microsoft.com/office/drawing/2014/main" id="{C1758AB6-BACC-A544-9488-CB60E421688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2F8F3E-D08D-F141-BA3F-A98FC7E8D5E2}"/>
              </a:ext>
            </a:extLst>
          </p:cNvPr>
          <p:cNvSpPr>
            <a:spLocks noGrp="1"/>
          </p:cNvSpPr>
          <p:nvPr>
            <p:ph type="sldNum" sz="quarter" idx="12"/>
          </p:nvPr>
        </p:nvSpPr>
        <p:spPr/>
        <p:txBody>
          <a:bodyPr/>
          <a:lstStyle/>
          <a:p>
            <a:fld id="{52EEB14B-842D-C843-9198-FA251378D831}" type="slidenum">
              <a:rPr lang="en-US" smtClean="0"/>
              <a:t>‹#›</a:t>
            </a:fld>
            <a:endParaRPr lang="en-US"/>
          </a:p>
        </p:txBody>
      </p:sp>
    </p:spTree>
    <p:extLst>
      <p:ext uri="{BB962C8B-B14F-4D97-AF65-F5344CB8AC3E}">
        <p14:creationId xmlns:p14="http://schemas.microsoft.com/office/powerpoint/2010/main" val="517963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0AA23-C91B-CA40-97A0-5671095033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7CC632-10BB-8546-8A44-C6AE24FED5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23849A3-7E97-F742-BCBC-A0AF761578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59346D-1985-4D4A-AB87-0FEDC1C801D2}"/>
              </a:ext>
            </a:extLst>
          </p:cNvPr>
          <p:cNvSpPr>
            <a:spLocks noGrp="1"/>
          </p:cNvSpPr>
          <p:nvPr>
            <p:ph type="dt" sz="half" idx="10"/>
          </p:nvPr>
        </p:nvSpPr>
        <p:spPr/>
        <p:txBody>
          <a:bodyPr/>
          <a:lstStyle/>
          <a:p>
            <a:fld id="{42EE4F89-D8DF-0448-A1E5-B9B09D90B30C}" type="datetimeFigureOut">
              <a:rPr lang="en-US" smtClean="0"/>
              <a:t>2/7/20</a:t>
            </a:fld>
            <a:endParaRPr lang="en-US"/>
          </a:p>
        </p:txBody>
      </p:sp>
      <p:sp>
        <p:nvSpPr>
          <p:cNvPr id="6" name="Footer Placeholder 5">
            <a:extLst>
              <a:ext uri="{FF2B5EF4-FFF2-40B4-BE49-F238E27FC236}">
                <a16:creationId xmlns:a16="http://schemas.microsoft.com/office/drawing/2014/main" id="{9079A96E-5276-3349-B664-CEF6927F9C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DDFE80-FD26-8940-8223-6DE7CDBF0BEC}"/>
              </a:ext>
            </a:extLst>
          </p:cNvPr>
          <p:cNvSpPr>
            <a:spLocks noGrp="1"/>
          </p:cNvSpPr>
          <p:nvPr>
            <p:ph type="sldNum" sz="quarter" idx="12"/>
          </p:nvPr>
        </p:nvSpPr>
        <p:spPr/>
        <p:txBody>
          <a:bodyPr/>
          <a:lstStyle/>
          <a:p>
            <a:fld id="{52EEB14B-842D-C843-9198-FA251378D831}" type="slidenum">
              <a:rPr lang="en-US" smtClean="0"/>
              <a:t>‹#›</a:t>
            </a:fld>
            <a:endParaRPr lang="en-US"/>
          </a:p>
        </p:txBody>
      </p:sp>
    </p:spTree>
    <p:extLst>
      <p:ext uri="{BB962C8B-B14F-4D97-AF65-F5344CB8AC3E}">
        <p14:creationId xmlns:p14="http://schemas.microsoft.com/office/powerpoint/2010/main" val="785695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FE469-63DD-E748-BD00-F201668E9C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CF4F9D-B293-F34A-86B4-EE83BF9CD03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90C6DD3-D6CE-9949-ABAF-4D7E20D913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8FDD06-176B-1B47-A1D4-52F50F918E84}"/>
              </a:ext>
            </a:extLst>
          </p:cNvPr>
          <p:cNvSpPr>
            <a:spLocks noGrp="1"/>
          </p:cNvSpPr>
          <p:nvPr>
            <p:ph type="dt" sz="half" idx="10"/>
          </p:nvPr>
        </p:nvSpPr>
        <p:spPr/>
        <p:txBody>
          <a:bodyPr/>
          <a:lstStyle/>
          <a:p>
            <a:fld id="{42EE4F89-D8DF-0448-A1E5-B9B09D90B30C}" type="datetimeFigureOut">
              <a:rPr lang="en-US" smtClean="0"/>
              <a:t>2/7/20</a:t>
            </a:fld>
            <a:endParaRPr lang="en-US"/>
          </a:p>
        </p:txBody>
      </p:sp>
      <p:sp>
        <p:nvSpPr>
          <p:cNvPr id="6" name="Footer Placeholder 5">
            <a:extLst>
              <a:ext uri="{FF2B5EF4-FFF2-40B4-BE49-F238E27FC236}">
                <a16:creationId xmlns:a16="http://schemas.microsoft.com/office/drawing/2014/main" id="{0C500816-4A7A-4645-B640-0892437241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042BC6-D4CF-3A4A-BFB0-D219F7DC62DB}"/>
              </a:ext>
            </a:extLst>
          </p:cNvPr>
          <p:cNvSpPr>
            <a:spLocks noGrp="1"/>
          </p:cNvSpPr>
          <p:nvPr>
            <p:ph type="sldNum" sz="quarter" idx="12"/>
          </p:nvPr>
        </p:nvSpPr>
        <p:spPr/>
        <p:txBody>
          <a:bodyPr/>
          <a:lstStyle/>
          <a:p>
            <a:fld id="{52EEB14B-842D-C843-9198-FA251378D831}" type="slidenum">
              <a:rPr lang="en-US" smtClean="0"/>
              <a:t>‹#›</a:t>
            </a:fld>
            <a:endParaRPr lang="en-US"/>
          </a:p>
        </p:txBody>
      </p:sp>
    </p:spTree>
    <p:extLst>
      <p:ext uri="{BB962C8B-B14F-4D97-AF65-F5344CB8AC3E}">
        <p14:creationId xmlns:p14="http://schemas.microsoft.com/office/powerpoint/2010/main" val="13972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38D7B7-96F4-B742-8FC9-C381A9ACFA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FEDED24-151D-794E-845E-B37D28B053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C06E01-160F-6E43-8FC4-B4FBBFD79F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EE4F89-D8DF-0448-A1E5-B9B09D90B30C}" type="datetimeFigureOut">
              <a:rPr lang="en-US" smtClean="0"/>
              <a:t>2/7/20</a:t>
            </a:fld>
            <a:endParaRPr lang="en-US"/>
          </a:p>
        </p:txBody>
      </p:sp>
      <p:sp>
        <p:nvSpPr>
          <p:cNvPr id="5" name="Footer Placeholder 4">
            <a:extLst>
              <a:ext uri="{FF2B5EF4-FFF2-40B4-BE49-F238E27FC236}">
                <a16:creationId xmlns:a16="http://schemas.microsoft.com/office/drawing/2014/main" id="{1B089FD2-26C5-484A-8E34-372009D29D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20A9E73-650F-0D4B-9B3F-C8E48B5429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EEB14B-842D-C843-9198-FA251378D831}" type="slidenum">
              <a:rPr lang="en-US" smtClean="0"/>
              <a:t>‹#›</a:t>
            </a:fld>
            <a:endParaRPr lang="en-US"/>
          </a:p>
        </p:txBody>
      </p:sp>
    </p:spTree>
    <p:extLst>
      <p:ext uri="{BB962C8B-B14F-4D97-AF65-F5344CB8AC3E}">
        <p14:creationId xmlns:p14="http://schemas.microsoft.com/office/powerpoint/2010/main" val="8989396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0.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NULL"/><Relationship Id="rId7" Type="http://schemas.openxmlformats.org/officeDocument/2006/relationships/image" Target="NULL"/><Relationship Id="rId2" Type="http://schemas.openxmlformats.org/officeDocument/2006/relationships/image" Target="NULL"/><Relationship Id="rId1" Type="http://schemas.openxmlformats.org/officeDocument/2006/relationships/slideLayout" Target="../slideLayouts/slideLayout2.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NUL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3200" dirty="0">
                <a:latin typeface="Arial" charset="0"/>
                <a:ea typeface="Arial" charset="0"/>
                <a:cs typeface="Arial" charset="0"/>
              </a:rPr>
              <a:t>The malignant progression of IPMNs is characterized by an accumulation of somatic driver gene alterations</a:t>
            </a:r>
          </a:p>
        </p:txBody>
      </p:sp>
      <p:grpSp>
        <p:nvGrpSpPr>
          <p:cNvPr id="8" name="Group 7"/>
          <p:cNvGrpSpPr/>
          <p:nvPr/>
        </p:nvGrpSpPr>
        <p:grpSpPr>
          <a:xfrm>
            <a:off x="1123950" y="1772077"/>
            <a:ext cx="9725025" cy="3961973"/>
            <a:chOff x="1414130" y="1495853"/>
            <a:chExt cx="9151199" cy="3490818"/>
          </a:xfrm>
        </p:grpSpPr>
        <p:pic>
          <p:nvPicPr>
            <p:cNvPr id="6" name="Picture 5"/>
            <p:cNvPicPr>
              <a:picLocks noChangeAspect="1"/>
            </p:cNvPicPr>
            <p:nvPr/>
          </p:nvPicPr>
          <p:blipFill rotWithShape="1">
            <a:blip r:embed="rId3"/>
            <a:srcRect b="28360"/>
            <a:stretch/>
          </p:blipFill>
          <p:spPr>
            <a:xfrm>
              <a:off x="1414130" y="1495853"/>
              <a:ext cx="9151199" cy="3490817"/>
            </a:xfrm>
            <a:prstGeom prst="rect">
              <a:avLst/>
            </a:prstGeom>
          </p:spPr>
        </p:pic>
        <p:sp>
          <p:nvSpPr>
            <p:cNvPr id="7" name="Rectangle 6"/>
            <p:cNvSpPr/>
            <p:nvPr/>
          </p:nvSpPr>
          <p:spPr>
            <a:xfrm>
              <a:off x="3828198" y="4087504"/>
              <a:ext cx="4176214" cy="8991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p:cNvSpPr txBox="1"/>
          <p:nvPr/>
        </p:nvSpPr>
        <p:spPr>
          <a:xfrm>
            <a:off x="10155928" y="6605337"/>
            <a:ext cx="2220557" cy="252663"/>
          </a:xfrm>
          <a:prstGeom prst="rect">
            <a:avLst/>
          </a:prstGeom>
          <a:noFill/>
        </p:spPr>
        <p:txBody>
          <a:bodyPr wrap="square" rtlCol="0">
            <a:spAutoFit/>
          </a:bodyPr>
          <a:lstStyle/>
          <a:p>
            <a:r>
              <a:rPr lang="en-US" sz="1050" dirty="0" err="1">
                <a:latin typeface="Arial" panose="020B0604020202020204" pitchFamily="34" charset="0"/>
                <a:cs typeface="Arial" panose="020B0604020202020204" pitchFamily="34" charset="0"/>
              </a:rPr>
              <a:t>Felsenstein</a:t>
            </a:r>
            <a:r>
              <a:rPr lang="en-US" sz="1050" dirty="0">
                <a:latin typeface="Arial" panose="020B0604020202020204" pitchFamily="34" charset="0"/>
                <a:cs typeface="Arial" panose="020B0604020202020204" pitchFamily="34" charset="0"/>
              </a:rPr>
              <a:t> M. et. al. </a:t>
            </a:r>
            <a:r>
              <a:rPr lang="en-US" sz="1050" i="1" dirty="0">
                <a:latin typeface="Arial" panose="020B0604020202020204" pitchFamily="34" charset="0"/>
                <a:cs typeface="Arial" panose="020B0604020202020204" pitchFamily="34" charset="0"/>
              </a:rPr>
              <a:t>Gut </a:t>
            </a:r>
            <a:r>
              <a:rPr lang="en-US" sz="1050" dirty="0">
                <a:latin typeface="Arial" panose="020B0604020202020204" pitchFamily="34" charset="0"/>
                <a:cs typeface="Arial" panose="020B0604020202020204" pitchFamily="34" charset="0"/>
              </a:rPr>
              <a:t>(2018)</a:t>
            </a:r>
          </a:p>
        </p:txBody>
      </p:sp>
    </p:spTree>
    <p:extLst>
      <p:ext uri="{BB962C8B-B14F-4D97-AF65-F5344CB8AC3E}">
        <p14:creationId xmlns:p14="http://schemas.microsoft.com/office/powerpoint/2010/main" val="36944052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6" name="Table 65">
            <a:extLst>
              <a:ext uri="{FF2B5EF4-FFF2-40B4-BE49-F238E27FC236}">
                <a16:creationId xmlns:a16="http://schemas.microsoft.com/office/drawing/2014/main" id="{11574985-14FE-1E45-8245-2962CC60A619}"/>
              </a:ext>
            </a:extLst>
          </p:cNvPr>
          <p:cNvGraphicFramePr>
            <a:graphicFrameLocks noGrp="1"/>
          </p:cNvGraphicFramePr>
          <p:nvPr/>
        </p:nvGraphicFramePr>
        <p:xfrm>
          <a:off x="6183386" y="1769133"/>
          <a:ext cx="4503784" cy="4723741"/>
        </p:xfrm>
        <a:graphic>
          <a:graphicData uri="http://schemas.openxmlformats.org/drawingml/2006/table">
            <a:tbl>
              <a:tblPr firstRow="1" bandRow="1">
                <a:tableStyleId>{3B4B98B0-60AC-42C2-AFA5-B58CD77FA1E5}</a:tableStyleId>
              </a:tblPr>
              <a:tblGrid>
                <a:gridCol w="1125946">
                  <a:extLst>
                    <a:ext uri="{9D8B030D-6E8A-4147-A177-3AD203B41FA5}">
                      <a16:colId xmlns:a16="http://schemas.microsoft.com/office/drawing/2014/main" val="286301458"/>
                    </a:ext>
                  </a:extLst>
                </a:gridCol>
                <a:gridCol w="1125946">
                  <a:extLst>
                    <a:ext uri="{9D8B030D-6E8A-4147-A177-3AD203B41FA5}">
                      <a16:colId xmlns:a16="http://schemas.microsoft.com/office/drawing/2014/main" val="595609665"/>
                    </a:ext>
                  </a:extLst>
                </a:gridCol>
                <a:gridCol w="1125946">
                  <a:extLst>
                    <a:ext uri="{9D8B030D-6E8A-4147-A177-3AD203B41FA5}">
                      <a16:colId xmlns:a16="http://schemas.microsoft.com/office/drawing/2014/main" val="4267252284"/>
                    </a:ext>
                  </a:extLst>
                </a:gridCol>
                <a:gridCol w="1125946">
                  <a:extLst>
                    <a:ext uri="{9D8B030D-6E8A-4147-A177-3AD203B41FA5}">
                      <a16:colId xmlns:a16="http://schemas.microsoft.com/office/drawing/2014/main" val="4163435547"/>
                    </a:ext>
                  </a:extLst>
                </a:gridCol>
              </a:tblGrid>
              <a:tr h="429431">
                <a:tc>
                  <a:txBody>
                    <a:bodyPr/>
                    <a:lstStyle/>
                    <a:p>
                      <a:pPr algn="ctr"/>
                      <a:r>
                        <a:rPr lang="en-US" dirty="0"/>
                        <a:t>k</a:t>
                      </a:r>
                    </a:p>
                  </a:txBody>
                  <a:tcPr anchor="ctr"/>
                </a:tc>
                <a:tc>
                  <a:txBody>
                    <a:bodyPr/>
                    <a:lstStyle/>
                    <a:p>
                      <a:pPr algn="ctr"/>
                      <a:r>
                        <a:rPr lang="en-US" dirty="0"/>
                        <a:t>S1</a:t>
                      </a:r>
                    </a:p>
                  </a:txBody>
                  <a:tcPr anchor="ctr"/>
                </a:tc>
                <a:tc>
                  <a:txBody>
                    <a:bodyPr/>
                    <a:lstStyle/>
                    <a:p>
                      <a:pPr algn="ctr"/>
                      <a:r>
                        <a:rPr lang="en-US" dirty="0"/>
                        <a:t>S2</a:t>
                      </a:r>
                    </a:p>
                  </a:txBody>
                  <a:tcPr anchor="ctr"/>
                </a:tc>
                <a:tc>
                  <a:txBody>
                    <a:bodyPr/>
                    <a:lstStyle/>
                    <a:p>
                      <a:pPr algn="ctr"/>
                      <a:r>
                        <a:rPr lang="en-US" dirty="0"/>
                        <a:t>S3</a:t>
                      </a:r>
                    </a:p>
                  </a:txBody>
                  <a:tcPr anchor="ctr"/>
                </a:tc>
                <a:extLst>
                  <a:ext uri="{0D108BD9-81ED-4DB2-BD59-A6C34878D82A}">
                    <a16:rowId xmlns:a16="http://schemas.microsoft.com/office/drawing/2014/main" val="1679176997"/>
                  </a:ext>
                </a:extLst>
              </a:tr>
              <a:tr h="429431">
                <a:tc>
                  <a:txBody>
                    <a:bodyPr/>
                    <a:lstStyle/>
                    <a:p>
                      <a:pPr algn="ctr"/>
                      <a:r>
                        <a:rPr lang="en-US" dirty="0"/>
                        <a:t>1</a:t>
                      </a:r>
                    </a:p>
                  </a:txBody>
                  <a:tcPr anchor="ctr"/>
                </a:tc>
                <a:tc>
                  <a:txBody>
                    <a:bodyPr/>
                    <a:lstStyle/>
                    <a:p>
                      <a:pPr algn="ctr"/>
                      <a:r>
                        <a:rPr lang="en-US" dirty="0"/>
                        <a:t>0.98</a:t>
                      </a:r>
                    </a:p>
                  </a:txBody>
                  <a:tcPr anchor="ctr"/>
                </a:tc>
                <a:tc>
                  <a:txBody>
                    <a:bodyPr/>
                    <a:lstStyle/>
                    <a:p>
                      <a:pPr algn="ctr"/>
                      <a:r>
                        <a:rPr lang="en-US" dirty="0"/>
                        <a:t>0.99</a:t>
                      </a:r>
                    </a:p>
                  </a:txBody>
                  <a:tcPr anchor="ctr"/>
                </a:tc>
                <a:tc>
                  <a:txBody>
                    <a:bodyPr/>
                    <a:lstStyle/>
                    <a:p>
                      <a:pPr algn="ctr"/>
                      <a:r>
                        <a:rPr lang="en-US" dirty="0"/>
                        <a:t>0.97</a:t>
                      </a:r>
                    </a:p>
                  </a:txBody>
                  <a:tcPr anchor="ctr"/>
                </a:tc>
                <a:extLst>
                  <a:ext uri="{0D108BD9-81ED-4DB2-BD59-A6C34878D82A}">
                    <a16:rowId xmlns:a16="http://schemas.microsoft.com/office/drawing/2014/main" val="285967674"/>
                  </a:ext>
                </a:extLst>
              </a:tr>
              <a:tr h="429431">
                <a:tc>
                  <a:txBody>
                    <a:bodyPr/>
                    <a:lstStyle/>
                    <a:p>
                      <a:pPr algn="ctr"/>
                      <a:r>
                        <a:rPr lang="en-US" dirty="0"/>
                        <a:t>2</a:t>
                      </a:r>
                    </a:p>
                  </a:txBody>
                  <a:tcPr anchor="ctr"/>
                </a:tc>
                <a:tc>
                  <a:txBody>
                    <a:bodyPr/>
                    <a:lstStyle/>
                    <a:p>
                      <a:pPr algn="ctr"/>
                      <a:r>
                        <a:rPr lang="en-US" dirty="0"/>
                        <a:t>0.98</a:t>
                      </a:r>
                    </a:p>
                  </a:txBody>
                  <a:tcPr anchor="ctr"/>
                </a:tc>
                <a:tc>
                  <a:txBody>
                    <a:bodyPr/>
                    <a:lstStyle/>
                    <a:p>
                      <a:pPr algn="ctr"/>
                      <a:r>
                        <a:rPr lang="en-US" dirty="0"/>
                        <a:t>0.90</a:t>
                      </a:r>
                    </a:p>
                  </a:txBody>
                  <a:tcPr anchor="ctr"/>
                </a:tc>
                <a:tc>
                  <a:txBody>
                    <a:bodyPr/>
                    <a:lstStyle/>
                    <a:p>
                      <a:pPr algn="ctr"/>
                      <a:r>
                        <a:rPr lang="en-US" dirty="0"/>
                        <a:t>0.82</a:t>
                      </a:r>
                    </a:p>
                  </a:txBody>
                  <a:tcPr anchor="ctr"/>
                </a:tc>
                <a:extLst>
                  <a:ext uri="{0D108BD9-81ED-4DB2-BD59-A6C34878D82A}">
                    <a16:rowId xmlns:a16="http://schemas.microsoft.com/office/drawing/2014/main" val="2838646153"/>
                  </a:ext>
                </a:extLst>
              </a:tr>
              <a:tr h="429431">
                <a:tc>
                  <a:txBody>
                    <a:bodyPr/>
                    <a:lstStyle/>
                    <a:p>
                      <a:pPr algn="ctr"/>
                      <a:r>
                        <a:rPr lang="en-US" dirty="0"/>
                        <a:t>3</a:t>
                      </a:r>
                    </a:p>
                  </a:txBody>
                  <a:tcPr anchor="ctr"/>
                </a:tc>
                <a:tc>
                  <a:txBody>
                    <a:bodyPr/>
                    <a:lstStyle/>
                    <a:p>
                      <a:pPr algn="ctr"/>
                      <a:r>
                        <a:rPr lang="en-US" dirty="0"/>
                        <a:t>0.55</a:t>
                      </a:r>
                    </a:p>
                  </a:txBody>
                  <a:tcPr anchor="ctr"/>
                </a:tc>
                <a:tc>
                  <a:txBody>
                    <a:bodyPr/>
                    <a:lstStyle/>
                    <a:p>
                      <a:pPr algn="ctr"/>
                      <a:r>
                        <a:rPr lang="en-US" dirty="0"/>
                        <a:t>0.00</a:t>
                      </a:r>
                    </a:p>
                  </a:txBody>
                  <a:tcPr anchor="ctr"/>
                </a:tc>
                <a:tc>
                  <a:txBody>
                    <a:bodyPr/>
                    <a:lstStyle/>
                    <a:p>
                      <a:pPr algn="ctr"/>
                      <a:r>
                        <a:rPr lang="en-US" dirty="0"/>
                        <a:t>0.80</a:t>
                      </a:r>
                    </a:p>
                  </a:txBody>
                  <a:tcPr anchor="ctr"/>
                </a:tc>
                <a:extLst>
                  <a:ext uri="{0D108BD9-81ED-4DB2-BD59-A6C34878D82A}">
                    <a16:rowId xmlns:a16="http://schemas.microsoft.com/office/drawing/2014/main" val="2211572316"/>
                  </a:ext>
                </a:extLst>
              </a:tr>
              <a:tr h="429431">
                <a:tc>
                  <a:txBody>
                    <a:bodyPr/>
                    <a:lstStyle/>
                    <a:p>
                      <a:pPr algn="ctr"/>
                      <a:r>
                        <a:rPr lang="en-US" dirty="0"/>
                        <a:t>4</a:t>
                      </a:r>
                    </a:p>
                  </a:txBody>
                  <a:tcPr anchor="ctr"/>
                </a:tc>
                <a:tc>
                  <a:txBody>
                    <a:bodyPr/>
                    <a:lstStyle/>
                    <a:p>
                      <a:pPr algn="ctr"/>
                      <a:r>
                        <a:rPr lang="en-US" dirty="0"/>
                        <a:t>0.20</a:t>
                      </a:r>
                    </a:p>
                  </a:txBody>
                  <a:tcPr anchor="ctr"/>
                </a:tc>
                <a:tc>
                  <a:txBody>
                    <a:bodyPr/>
                    <a:lstStyle/>
                    <a:p>
                      <a:pPr algn="ctr"/>
                      <a:r>
                        <a:rPr lang="en-US" dirty="0"/>
                        <a:t>0.00</a:t>
                      </a:r>
                    </a:p>
                  </a:txBody>
                  <a:tcPr anchor="ctr"/>
                </a:tc>
                <a:tc>
                  <a:txBody>
                    <a:bodyPr/>
                    <a:lstStyle/>
                    <a:p>
                      <a:pPr algn="ctr"/>
                      <a:r>
                        <a:rPr lang="en-US" dirty="0"/>
                        <a:t>0.50</a:t>
                      </a:r>
                    </a:p>
                  </a:txBody>
                  <a:tcPr anchor="ctr"/>
                </a:tc>
                <a:extLst>
                  <a:ext uri="{0D108BD9-81ED-4DB2-BD59-A6C34878D82A}">
                    <a16:rowId xmlns:a16="http://schemas.microsoft.com/office/drawing/2014/main" val="4225630878"/>
                  </a:ext>
                </a:extLst>
              </a:tr>
              <a:tr h="429431">
                <a:tc>
                  <a:txBody>
                    <a:bodyPr/>
                    <a:lstStyle/>
                    <a:p>
                      <a:pPr algn="ctr"/>
                      <a:r>
                        <a:rPr lang="en-US" dirty="0"/>
                        <a:t>5</a:t>
                      </a:r>
                    </a:p>
                  </a:txBody>
                  <a:tcPr anchor="ctr"/>
                </a:tc>
                <a:tc>
                  <a:txBody>
                    <a:bodyPr/>
                    <a:lstStyle/>
                    <a:p>
                      <a:pPr algn="ctr"/>
                      <a:r>
                        <a:rPr lang="en-US" dirty="0"/>
                        <a:t>0.30</a:t>
                      </a:r>
                    </a:p>
                  </a:txBody>
                  <a:tcPr anchor="ctr"/>
                </a:tc>
                <a:tc>
                  <a:txBody>
                    <a:bodyPr/>
                    <a:lstStyle/>
                    <a:p>
                      <a:pPr algn="ctr"/>
                      <a:r>
                        <a:rPr lang="en-US" dirty="0"/>
                        <a:t>0.00</a:t>
                      </a:r>
                    </a:p>
                  </a:txBody>
                  <a:tcPr anchor="ctr"/>
                </a:tc>
                <a:tc>
                  <a:txBody>
                    <a:bodyPr/>
                    <a:lstStyle/>
                    <a:p>
                      <a:pPr algn="ctr"/>
                      <a:r>
                        <a:rPr lang="en-US" dirty="0"/>
                        <a:t>0.30</a:t>
                      </a:r>
                    </a:p>
                  </a:txBody>
                  <a:tcPr anchor="ctr"/>
                </a:tc>
                <a:extLst>
                  <a:ext uri="{0D108BD9-81ED-4DB2-BD59-A6C34878D82A}">
                    <a16:rowId xmlns:a16="http://schemas.microsoft.com/office/drawing/2014/main" val="2938326167"/>
                  </a:ext>
                </a:extLst>
              </a:tr>
              <a:tr h="429431">
                <a:tc>
                  <a:txBody>
                    <a:bodyPr/>
                    <a:lstStyle/>
                    <a:p>
                      <a:pPr algn="ctr"/>
                      <a:r>
                        <a:rPr lang="en-US" dirty="0"/>
                        <a:t>6</a:t>
                      </a:r>
                    </a:p>
                  </a:txBody>
                  <a:tcPr anchor="ctr"/>
                </a:tc>
                <a:tc>
                  <a:txBody>
                    <a:bodyPr/>
                    <a:lstStyle/>
                    <a:p>
                      <a:pPr algn="ctr"/>
                      <a:r>
                        <a:rPr lang="en-US" dirty="0"/>
                        <a:t>0.43</a:t>
                      </a:r>
                    </a:p>
                  </a:txBody>
                  <a:tcPr anchor="ctr"/>
                </a:tc>
                <a:tc>
                  <a:txBody>
                    <a:bodyPr/>
                    <a:lstStyle/>
                    <a:p>
                      <a:pPr algn="ctr"/>
                      <a:r>
                        <a:rPr lang="en-US" dirty="0"/>
                        <a:t>0.90</a:t>
                      </a:r>
                    </a:p>
                  </a:txBody>
                  <a:tcPr anchor="ctr"/>
                </a:tc>
                <a:tc>
                  <a:txBody>
                    <a:bodyPr/>
                    <a:lstStyle/>
                    <a:p>
                      <a:pPr algn="ctr"/>
                      <a:r>
                        <a:rPr lang="en-US" dirty="0"/>
                        <a:t>0.00</a:t>
                      </a:r>
                    </a:p>
                  </a:txBody>
                  <a:tcPr anchor="ctr"/>
                </a:tc>
                <a:extLst>
                  <a:ext uri="{0D108BD9-81ED-4DB2-BD59-A6C34878D82A}">
                    <a16:rowId xmlns:a16="http://schemas.microsoft.com/office/drawing/2014/main" val="1662899571"/>
                  </a:ext>
                </a:extLst>
              </a:tr>
              <a:tr h="429431">
                <a:tc>
                  <a:txBody>
                    <a:bodyPr/>
                    <a:lstStyle/>
                    <a:p>
                      <a:pPr algn="ctr"/>
                      <a:r>
                        <a:rPr lang="en-US" dirty="0"/>
                        <a:t>7</a:t>
                      </a:r>
                    </a:p>
                  </a:txBody>
                  <a:tcPr anchor="ctr"/>
                </a:tc>
                <a:tc>
                  <a:txBody>
                    <a:bodyPr/>
                    <a:lstStyle/>
                    <a:p>
                      <a:pPr algn="ctr"/>
                      <a:r>
                        <a:rPr lang="en-US" dirty="0"/>
                        <a:t>0.30</a:t>
                      </a:r>
                    </a:p>
                  </a:txBody>
                  <a:tcPr anchor="ctr"/>
                </a:tc>
                <a:tc>
                  <a:txBody>
                    <a:bodyPr/>
                    <a:lstStyle/>
                    <a:p>
                      <a:pPr algn="ctr"/>
                      <a:r>
                        <a:rPr lang="en-US" dirty="0"/>
                        <a:t>0.70</a:t>
                      </a:r>
                    </a:p>
                  </a:txBody>
                  <a:tcPr anchor="ctr"/>
                </a:tc>
                <a:tc>
                  <a:txBody>
                    <a:bodyPr/>
                    <a:lstStyle/>
                    <a:p>
                      <a:pPr algn="ctr"/>
                      <a:r>
                        <a:rPr lang="en-US" dirty="0"/>
                        <a:t>0.00</a:t>
                      </a:r>
                    </a:p>
                  </a:txBody>
                  <a:tcPr anchor="ctr"/>
                </a:tc>
                <a:extLst>
                  <a:ext uri="{0D108BD9-81ED-4DB2-BD59-A6C34878D82A}">
                    <a16:rowId xmlns:a16="http://schemas.microsoft.com/office/drawing/2014/main" val="4035794437"/>
                  </a:ext>
                </a:extLst>
              </a:tr>
              <a:tr h="429431">
                <a:tc>
                  <a:txBody>
                    <a:bodyPr/>
                    <a:lstStyle/>
                    <a:p>
                      <a:pPr algn="ctr"/>
                      <a:r>
                        <a:rPr lang="en-US" dirty="0"/>
                        <a:t>8</a:t>
                      </a:r>
                    </a:p>
                  </a:txBody>
                  <a:tcPr anchor="ctr"/>
                </a:tc>
                <a:tc>
                  <a:txBody>
                    <a:bodyPr/>
                    <a:lstStyle/>
                    <a:p>
                      <a:pPr algn="ctr"/>
                      <a:r>
                        <a:rPr lang="en-US" dirty="0"/>
                        <a:t>0.20</a:t>
                      </a:r>
                    </a:p>
                  </a:txBody>
                  <a:tcPr anchor="ctr"/>
                </a:tc>
                <a:tc>
                  <a:txBody>
                    <a:bodyPr/>
                    <a:lstStyle/>
                    <a:p>
                      <a:pPr algn="ctr"/>
                      <a:r>
                        <a:rPr lang="en-US" dirty="0"/>
                        <a:t>0.00</a:t>
                      </a:r>
                    </a:p>
                  </a:txBody>
                  <a:tcPr anchor="ctr"/>
                </a:tc>
                <a:tc>
                  <a:txBody>
                    <a:bodyPr/>
                    <a:lstStyle/>
                    <a:p>
                      <a:pPr algn="ctr"/>
                      <a:r>
                        <a:rPr lang="en-US" dirty="0"/>
                        <a:t>0.00</a:t>
                      </a:r>
                    </a:p>
                  </a:txBody>
                  <a:tcPr anchor="ctr"/>
                </a:tc>
                <a:extLst>
                  <a:ext uri="{0D108BD9-81ED-4DB2-BD59-A6C34878D82A}">
                    <a16:rowId xmlns:a16="http://schemas.microsoft.com/office/drawing/2014/main" val="2502484083"/>
                  </a:ext>
                </a:extLst>
              </a:tr>
              <a:tr h="429431">
                <a:tc>
                  <a:txBody>
                    <a:bodyPr/>
                    <a:lstStyle/>
                    <a:p>
                      <a:pPr algn="ctr"/>
                      <a:r>
                        <a:rPr lang="en-US" dirty="0"/>
                        <a:t>9</a:t>
                      </a:r>
                    </a:p>
                  </a:txBody>
                  <a:tcPr anchor="ctr"/>
                </a:tc>
                <a:tc>
                  <a:txBody>
                    <a:bodyPr/>
                    <a:lstStyle/>
                    <a:p>
                      <a:pPr algn="ctr"/>
                      <a:r>
                        <a:rPr lang="en-US" dirty="0"/>
                        <a:t>0.00</a:t>
                      </a:r>
                    </a:p>
                  </a:txBody>
                  <a:tcPr anchor="ctr"/>
                </a:tc>
                <a:tc>
                  <a:txBody>
                    <a:bodyPr/>
                    <a:lstStyle/>
                    <a:p>
                      <a:pPr algn="ctr"/>
                      <a:r>
                        <a:rPr lang="en-US" dirty="0"/>
                        <a:t>0.00</a:t>
                      </a:r>
                    </a:p>
                  </a:txBody>
                  <a:tcPr anchor="ctr"/>
                </a:tc>
                <a:tc>
                  <a:txBody>
                    <a:bodyPr/>
                    <a:lstStyle/>
                    <a:p>
                      <a:pPr algn="ctr"/>
                      <a:r>
                        <a:rPr lang="en-US" dirty="0"/>
                        <a:t>0.30</a:t>
                      </a:r>
                    </a:p>
                  </a:txBody>
                  <a:tcPr anchor="ctr"/>
                </a:tc>
                <a:extLst>
                  <a:ext uri="{0D108BD9-81ED-4DB2-BD59-A6C34878D82A}">
                    <a16:rowId xmlns:a16="http://schemas.microsoft.com/office/drawing/2014/main" val="71430581"/>
                  </a:ext>
                </a:extLst>
              </a:tr>
              <a:tr h="429431">
                <a:tc>
                  <a:txBody>
                    <a:bodyPr/>
                    <a:lstStyle/>
                    <a:p>
                      <a:pPr algn="ctr"/>
                      <a:r>
                        <a:rPr lang="en-US" dirty="0"/>
                        <a:t>10</a:t>
                      </a:r>
                    </a:p>
                  </a:txBody>
                  <a:tcPr anchor="ctr"/>
                </a:tc>
                <a:tc>
                  <a:txBody>
                    <a:bodyPr/>
                    <a:lstStyle/>
                    <a:p>
                      <a:pPr algn="ctr"/>
                      <a:r>
                        <a:rPr lang="en-US" dirty="0"/>
                        <a:t>0.00</a:t>
                      </a:r>
                    </a:p>
                  </a:txBody>
                  <a:tcPr anchor="ctr"/>
                </a:tc>
                <a:tc>
                  <a:txBody>
                    <a:bodyPr/>
                    <a:lstStyle/>
                    <a:p>
                      <a:pPr algn="ctr"/>
                      <a:r>
                        <a:rPr lang="en-US" dirty="0"/>
                        <a:t>0.50</a:t>
                      </a:r>
                    </a:p>
                  </a:txBody>
                  <a:tcPr anchor="ctr"/>
                </a:tc>
                <a:tc>
                  <a:txBody>
                    <a:bodyPr/>
                    <a:lstStyle/>
                    <a:p>
                      <a:pPr algn="ctr"/>
                      <a:r>
                        <a:rPr lang="en-US" dirty="0"/>
                        <a:t>0.00</a:t>
                      </a:r>
                    </a:p>
                  </a:txBody>
                  <a:tcPr anchor="ctr"/>
                </a:tc>
                <a:extLst>
                  <a:ext uri="{0D108BD9-81ED-4DB2-BD59-A6C34878D82A}">
                    <a16:rowId xmlns:a16="http://schemas.microsoft.com/office/drawing/2014/main" val="1908917307"/>
                  </a:ext>
                </a:extLst>
              </a:tr>
            </a:tbl>
          </a:graphicData>
        </a:graphic>
      </p:graphicFrame>
      <mc:AlternateContent xmlns:mc="http://schemas.openxmlformats.org/markup-compatibility/2006" xmlns:a14="http://schemas.microsoft.com/office/drawing/2010/main">
        <mc:Choice Requires="a14">
          <p:sp>
            <p:nvSpPr>
              <p:cNvPr id="67" name="TextBox 66">
                <a:extLst>
                  <a:ext uri="{FF2B5EF4-FFF2-40B4-BE49-F238E27FC236}">
                    <a16:creationId xmlns:a16="http://schemas.microsoft.com/office/drawing/2014/main" id="{67CF110B-49F3-EC46-A809-F54F77492CFE}"/>
                  </a:ext>
                </a:extLst>
              </p:cNvPr>
              <p:cNvSpPr txBox="1"/>
              <p:nvPr/>
            </p:nvSpPr>
            <p:spPr>
              <a:xfrm>
                <a:off x="8063557" y="1166274"/>
                <a:ext cx="870431" cy="369332"/>
              </a:xfrm>
              <a:prstGeom prst="rect">
                <a:avLst/>
              </a:prstGeom>
              <a:noFill/>
            </p:spPr>
            <p:txBody>
              <a:bodyPr wrap="none" rtlCol="0">
                <a:spAutoFit/>
              </a:bodyPr>
              <a:lstStyle/>
              <a:p>
                <a:r>
                  <a:rPr lang="en-US" dirty="0">
                    <a:ea typeface="Cambria Math" panose="02040503050406030204" pitchFamily="18" charset="0"/>
                  </a:rPr>
                  <a:t>MCF, </a:t>
                </a:r>
                <a14:m>
                  <m:oMath xmlns:m="http://schemas.openxmlformats.org/officeDocument/2006/math">
                    <m:r>
                      <a:rPr lang="en-US" i="1" smtClean="0">
                        <a:latin typeface="Cambria Math" panose="02040503050406030204" pitchFamily="18" charset="0"/>
                        <a:ea typeface="Cambria Math" panose="02040503050406030204" pitchFamily="18" charset="0"/>
                      </a:rPr>
                      <m:t>𝜔</m:t>
                    </m:r>
                  </m:oMath>
                </a14:m>
                <a:endParaRPr lang="en-US" dirty="0"/>
              </a:p>
            </p:txBody>
          </p:sp>
        </mc:Choice>
        <mc:Fallback xmlns="">
          <p:sp>
            <p:nvSpPr>
              <p:cNvPr id="67" name="TextBox 66">
                <a:extLst>
                  <a:ext uri="{FF2B5EF4-FFF2-40B4-BE49-F238E27FC236}">
                    <a16:creationId xmlns:a16="http://schemas.microsoft.com/office/drawing/2014/main" id="{67CF110B-49F3-EC46-A809-F54F77492CFE}"/>
                  </a:ext>
                </a:extLst>
              </p:cNvPr>
              <p:cNvSpPr txBox="1">
                <a:spLocks noRot="1" noChangeAspect="1" noMove="1" noResize="1" noEditPoints="1" noAdjustHandles="1" noChangeArrowheads="1" noChangeShapeType="1" noTextEdit="1"/>
              </p:cNvSpPr>
              <p:nvPr/>
            </p:nvSpPr>
            <p:spPr>
              <a:xfrm>
                <a:off x="8063557" y="1166274"/>
                <a:ext cx="870431" cy="369332"/>
              </a:xfrm>
              <a:prstGeom prst="rect">
                <a:avLst/>
              </a:prstGeom>
              <a:blipFill>
                <a:blip r:embed="rId2"/>
                <a:stretch>
                  <a:fillRect l="-5797" t="-6667" b="-23333"/>
                </a:stretch>
              </a:blipFill>
            </p:spPr>
            <p:txBody>
              <a:bodyPr/>
              <a:lstStyle/>
              <a:p>
                <a:r>
                  <a:rPr lang="en-US">
                    <a:noFill/>
                  </a:rPr>
                  <a:t> </a:t>
                </a:r>
              </a:p>
            </p:txBody>
          </p:sp>
        </mc:Fallback>
      </mc:AlternateContent>
      <p:grpSp>
        <p:nvGrpSpPr>
          <p:cNvPr id="17" name="Group 16">
            <a:extLst>
              <a:ext uri="{FF2B5EF4-FFF2-40B4-BE49-F238E27FC236}">
                <a16:creationId xmlns:a16="http://schemas.microsoft.com/office/drawing/2014/main" id="{8CDD48CD-F67A-664B-9A58-B7022B0D0D7C}"/>
              </a:ext>
            </a:extLst>
          </p:cNvPr>
          <p:cNvGrpSpPr/>
          <p:nvPr/>
        </p:nvGrpSpPr>
        <p:grpSpPr>
          <a:xfrm>
            <a:off x="1257252" y="1543125"/>
            <a:ext cx="3811073" cy="4863653"/>
            <a:chOff x="1257252" y="1543125"/>
            <a:chExt cx="3811073" cy="4863653"/>
          </a:xfrm>
        </p:grpSpPr>
        <p:grpSp>
          <p:nvGrpSpPr>
            <p:cNvPr id="14" name="Group 13">
              <a:extLst>
                <a:ext uri="{FF2B5EF4-FFF2-40B4-BE49-F238E27FC236}">
                  <a16:creationId xmlns:a16="http://schemas.microsoft.com/office/drawing/2014/main" id="{131E8358-CE97-8143-9C2E-DDCFC44DD5BB}"/>
                </a:ext>
              </a:extLst>
            </p:cNvPr>
            <p:cNvGrpSpPr/>
            <p:nvPr/>
          </p:nvGrpSpPr>
          <p:grpSpPr>
            <a:xfrm>
              <a:off x="1257252" y="2307387"/>
              <a:ext cx="3811073" cy="4099391"/>
              <a:chOff x="722996" y="1482077"/>
              <a:chExt cx="3811073" cy="4099391"/>
            </a:xfrm>
          </p:grpSpPr>
          <p:sp>
            <p:nvSpPr>
              <p:cNvPr id="4" name="Oval 3">
                <a:extLst>
                  <a:ext uri="{FF2B5EF4-FFF2-40B4-BE49-F238E27FC236}">
                    <a16:creationId xmlns:a16="http://schemas.microsoft.com/office/drawing/2014/main" id="{B5D41B47-1BD4-FF40-A5DE-27C0D0A93FBA}"/>
                  </a:ext>
                </a:extLst>
              </p:cNvPr>
              <p:cNvSpPr/>
              <p:nvPr/>
            </p:nvSpPr>
            <p:spPr>
              <a:xfrm>
                <a:off x="2534097" y="1482078"/>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5" name="Oval 4">
                <a:extLst>
                  <a:ext uri="{FF2B5EF4-FFF2-40B4-BE49-F238E27FC236}">
                    <a16:creationId xmlns:a16="http://schemas.microsoft.com/office/drawing/2014/main" id="{48E3D16A-7CC9-2B40-8FFC-EE12AE8B29C6}"/>
                  </a:ext>
                </a:extLst>
              </p:cNvPr>
              <p:cNvSpPr/>
              <p:nvPr/>
            </p:nvSpPr>
            <p:spPr>
              <a:xfrm>
                <a:off x="2534097" y="2240653"/>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 name="Oval 5">
                <a:extLst>
                  <a:ext uri="{FF2B5EF4-FFF2-40B4-BE49-F238E27FC236}">
                    <a16:creationId xmlns:a16="http://schemas.microsoft.com/office/drawing/2014/main" id="{B4729FC9-6C12-624F-8BF0-1D787A38DC40}"/>
                  </a:ext>
                </a:extLst>
              </p:cNvPr>
              <p:cNvSpPr/>
              <p:nvPr/>
            </p:nvSpPr>
            <p:spPr>
              <a:xfrm>
                <a:off x="1619697" y="3196151"/>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7" name="Oval 6">
                <a:extLst>
                  <a:ext uri="{FF2B5EF4-FFF2-40B4-BE49-F238E27FC236}">
                    <a16:creationId xmlns:a16="http://schemas.microsoft.com/office/drawing/2014/main" id="{4ADCA883-61C3-EE4F-A4C1-54CB76F4D61A}"/>
                  </a:ext>
                </a:extLst>
              </p:cNvPr>
              <p:cNvSpPr/>
              <p:nvPr/>
            </p:nvSpPr>
            <p:spPr>
              <a:xfrm>
                <a:off x="3314934" y="3196151"/>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a:t>
                </a:r>
              </a:p>
            </p:txBody>
          </p:sp>
          <p:sp>
            <p:nvSpPr>
              <p:cNvPr id="8" name="Oval 7">
                <a:extLst>
                  <a:ext uri="{FF2B5EF4-FFF2-40B4-BE49-F238E27FC236}">
                    <a16:creationId xmlns:a16="http://schemas.microsoft.com/office/drawing/2014/main" id="{EB6AA96A-D7DA-2649-B0ED-3A3722FC6F48}"/>
                  </a:ext>
                </a:extLst>
              </p:cNvPr>
              <p:cNvSpPr/>
              <p:nvPr/>
            </p:nvSpPr>
            <p:spPr>
              <a:xfrm>
                <a:off x="3314934" y="3976129"/>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a:t>
                </a:r>
              </a:p>
            </p:txBody>
          </p:sp>
          <p:sp>
            <p:nvSpPr>
              <p:cNvPr id="9" name="Oval 8">
                <a:extLst>
                  <a:ext uri="{FF2B5EF4-FFF2-40B4-BE49-F238E27FC236}">
                    <a16:creationId xmlns:a16="http://schemas.microsoft.com/office/drawing/2014/main" id="{D41B99D6-659A-7A41-830E-E18BB3786962}"/>
                  </a:ext>
                </a:extLst>
              </p:cNvPr>
              <p:cNvSpPr/>
              <p:nvPr/>
            </p:nvSpPr>
            <p:spPr>
              <a:xfrm>
                <a:off x="1126537" y="3976129"/>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10" name="Oval 9">
                <a:extLst>
                  <a:ext uri="{FF2B5EF4-FFF2-40B4-BE49-F238E27FC236}">
                    <a16:creationId xmlns:a16="http://schemas.microsoft.com/office/drawing/2014/main" id="{3023DFB8-586C-F844-B838-8F6F31DE873B}"/>
                  </a:ext>
                </a:extLst>
              </p:cNvPr>
              <p:cNvSpPr/>
              <p:nvPr/>
            </p:nvSpPr>
            <p:spPr>
              <a:xfrm>
                <a:off x="2040937" y="3976129"/>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a:t>
                </a:r>
              </a:p>
            </p:txBody>
          </p:sp>
          <p:sp>
            <p:nvSpPr>
              <p:cNvPr id="11" name="Oval 10">
                <a:extLst>
                  <a:ext uri="{FF2B5EF4-FFF2-40B4-BE49-F238E27FC236}">
                    <a16:creationId xmlns:a16="http://schemas.microsoft.com/office/drawing/2014/main" id="{6C4B73C2-6733-FF4C-882F-3E3D6D1410DA}"/>
                  </a:ext>
                </a:extLst>
              </p:cNvPr>
              <p:cNvSpPr/>
              <p:nvPr/>
            </p:nvSpPr>
            <p:spPr>
              <a:xfrm>
                <a:off x="1126537" y="4931627"/>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8</a:t>
                </a:r>
              </a:p>
            </p:txBody>
          </p:sp>
          <p:sp>
            <p:nvSpPr>
              <p:cNvPr id="12" name="Oval 11">
                <a:extLst>
                  <a:ext uri="{FF2B5EF4-FFF2-40B4-BE49-F238E27FC236}">
                    <a16:creationId xmlns:a16="http://schemas.microsoft.com/office/drawing/2014/main" id="{6612CFFE-9231-0541-A675-56E9B1CD5630}"/>
                  </a:ext>
                </a:extLst>
              </p:cNvPr>
              <p:cNvSpPr/>
              <p:nvPr/>
            </p:nvSpPr>
            <p:spPr>
              <a:xfrm>
                <a:off x="2040937" y="4931627"/>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9</a:t>
                </a:r>
              </a:p>
            </p:txBody>
          </p:sp>
          <p:sp>
            <p:nvSpPr>
              <p:cNvPr id="13" name="Oval 12">
                <a:extLst>
                  <a:ext uri="{FF2B5EF4-FFF2-40B4-BE49-F238E27FC236}">
                    <a16:creationId xmlns:a16="http://schemas.microsoft.com/office/drawing/2014/main" id="{42B0E61B-7F29-4348-8798-A288FFFD5138}"/>
                  </a:ext>
                </a:extLst>
              </p:cNvPr>
              <p:cNvSpPr/>
              <p:nvPr/>
            </p:nvSpPr>
            <p:spPr>
              <a:xfrm>
                <a:off x="3314933" y="4931627"/>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10</a:t>
                </a:r>
              </a:p>
            </p:txBody>
          </p:sp>
          <p:cxnSp>
            <p:nvCxnSpPr>
              <p:cNvPr id="21" name="Straight Arrow Connector 20">
                <a:extLst>
                  <a:ext uri="{FF2B5EF4-FFF2-40B4-BE49-F238E27FC236}">
                    <a16:creationId xmlns:a16="http://schemas.microsoft.com/office/drawing/2014/main" id="{EA6BA451-67BF-E447-B8CA-D68A8C65CFC1}"/>
                  </a:ext>
                </a:extLst>
              </p:cNvPr>
              <p:cNvCxnSpPr>
                <a:stCxn id="7" idx="4"/>
                <a:endCxn id="8" idx="0"/>
              </p:cNvCxnSpPr>
              <p:nvPr/>
            </p:nvCxnSpPr>
            <p:spPr>
              <a:xfrm>
                <a:off x="3561514" y="3689311"/>
                <a:ext cx="0" cy="2868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FE64254-C864-2A45-A7DD-9FD5017F49F2}"/>
                  </a:ext>
                </a:extLst>
              </p:cNvPr>
              <p:cNvCxnSpPr>
                <a:cxnSpLocks/>
                <a:stCxn id="8" idx="4"/>
                <a:endCxn id="13" idx="0"/>
              </p:cNvCxnSpPr>
              <p:nvPr/>
            </p:nvCxnSpPr>
            <p:spPr>
              <a:xfrm flipH="1">
                <a:off x="3561513" y="4469289"/>
                <a:ext cx="1" cy="4623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03993295-1653-BA41-B928-D4A14641AB0B}"/>
                  </a:ext>
                </a:extLst>
              </p:cNvPr>
              <p:cNvCxnSpPr>
                <a:cxnSpLocks/>
                <a:stCxn id="10" idx="4"/>
                <a:endCxn id="12" idx="0"/>
              </p:cNvCxnSpPr>
              <p:nvPr/>
            </p:nvCxnSpPr>
            <p:spPr>
              <a:xfrm>
                <a:off x="2287517" y="4469289"/>
                <a:ext cx="0" cy="4623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11EEE774-064B-FE4C-8F91-E9D03D6F2CB8}"/>
                  </a:ext>
                </a:extLst>
              </p:cNvPr>
              <p:cNvCxnSpPr>
                <a:cxnSpLocks/>
                <a:stCxn id="6" idx="4"/>
                <a:endCxn id="10" idx="0"/>
              </p:cNvCxnSpPr>
              <p:nvPr/>
            </p:nvCxnSpPr>
            <p:spPr>
              <a:xfrm>
                <a:off x="1866277" y="3689311"/>
                <a:ext cx="421240" cy="2868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A1E549D7-B7CC-7F4E-A39D-4E63FDC11422}"/>
                  </a:ext>
                </a:extLst>
              </p:cNvPr>
              <p:cNvCxnSpPr>
                <a:cxnSpLocks/>
                <a:stCxn id="6" idx="4"/>
                <a:endCxn id="9" idx="0"/>
              </p:cNvCxnSpPr>
              <p:nvPr/>
            </p:nvCxnSpPr>
            <p:spPr>
              <a:xfrm flipH="1">
                <a:off x="1373117" y="3689311"/>
                <a:ext cx="493160" cy="2868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CAA34AB7-4792-C344-8EC5-3F3DA47F0BBB}"/>
                  </a:ext>
                </a:extLst>
              </p:cNvPr>
              <p:cNvCxnSpPr>
                <a:cxnSpLocks/>
                <a:stCxn id="9" idx="4"/>
                <a:endCxn id="11" idx="0"/>
              </p:cNvCxnSpPr>
              <p:nvPr/>
            </p:nvCxnSpPr>
            <p:spPr>
              <a:xfrm>
                <a:off x="1373117" y="4469289"/>
                <a:ext cx="0" cy="4623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477FF450-48A0-3E4A-9010-DA03F96D1A84}"/>
                  </a:ext>
                </a:extLst>
              </p:cNvPr>
              <p:cNvCxnSpPr>
                <a:cxnSpLocks/>
                <a:stCxn id="4" idx="4"/>
                <a:endCxn id="5" idx="0"/>
              </p:cNvCxnSpPr>
              <p:nvPr/>
            </p:nvCxnSpPr>
            <p:spPr>
              <a:xfrm>
                <a:off x="2780677" y="1975238"/>
                <a:ext cx="0" cy="2654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88F05E4E-DEE6-2348-92F3-DB45F5E5B926}"/>
                  </a:ext>
                </a:extLst>
              </p:cNvPr>
              <p:cNvCxnSpPr>
                <a:cxnSpLocks/>
                <a:stCxn id="5" idx="4"/>
                <a:endCxn id="7" idx="0"/>
              </p:cNvCxnSpPr>
              <p:nvPr/>
            </p:nvCxnSpPr>
            <p:spPr>
              <a:xfrm>
                <a:off x="2780677" y="2733813"/>
                <a:ext cx="780837" cy="4623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84BD1FCE-DD29-F242-A269-8C9490822A56}"/>
                  </a:ext>
                </a:extLst>
              </p:cNvPr>
              <p:cNvCxnSpPr>
                <a:cxnSpLocks/>
                <a:stCxn id="5" idx="4"/>
                <a:endCxn id="6" idx="0"/>
              </p:cNvCxnSpPr>
              <p:nvPr/>
            </p:nvCxnSpPr>
            <p:spPr>
              <a:xfrm flipH="1">
                <a:off x="1866277" y="2733813"/>
                <a:ext cx="914400" cy="4623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A9AE24C4-C998-EB45-A49E-E64251DE3C3C}"/>
                  </a:ext>
                </a:extLst>
              </p:cNvPr>
              <p:cNvCxnSpPr>
                <a:cxnSpLocks/>
              </p:cNvCxnSpPr>
              <p:nvPr/>
            </p:nvCxnSpPr>
            <p:spPr>
              <a:xfrm>
                <a:off x="766944" y="2910187"/>
                <a:ext cx="349321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CEB1D9F-A3F7-F34A-89EC-628E8E485A2B}"/>
                  </a:ext>
                </a:extLst>
              </p:cNvPr>
              <p:cNvCxnSpPr>
                <a:cxnSpLocks/>
              </p:cNvCxnSpPr>
              <p:nvPr/>
            </p:nvCxnSpPr>
            <p:spPr>
              <a:xfrm>
                <a:off x="766944" y="4644808"/>
                <a:ext cx="349321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8E0A46D-3A3B-3D40-8461-E200D043EBF7}"/>
                  </a:ext>
                </a:extLst>
              </p:cNvPr>
              <p:cNvCxnSpPr>
                <a:cxnSpLocks/>
              </p:cNvCxnSpPr>
              <p:nvPr/>
            </p:nvCxnSpPr>
            <p:spPr>
              <a:xfrm>
                <a:off x="2780677" y="2910187"/>
                <a:ext cx="0" cy="267128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7C9D4CA9-FA38-C644-B144-7CD31C98A615}"/>
                  </a:ext>
                </a:extLst>
              </p:cNvPr>
              <p:cNvCxnSpPr>
                <a:cxnSpLocks/>
              </p:cNvCxnSpPr>
              <p:nvPr/>
            </p:nvCxnSpPr>
            <p:spPr>
              <a:xfrm>
                <a:off x="1792648" y="4667926"/>
                <a:ext cx="0" cy="913542"/>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13EFDBEE-32F3-4C48-86FD-11A48B31E501}"/>
                  </a:ext>
                </a:extLst>
              </p:cNvPr>
              <p:cNvSpPr txBox="1"/>
              <p:nvPr/>
            </p:nvSpPr>
            <p:spPr>
              <a:xfrm>
                <a:off x="766944" y="1482077"/>
                <a:ext cx="976549" cy="338554"/>
              </a:xfrm>
              <a:prstGeom prst="rect">
                <a:avLst/>
              </a:prstGeom>
              <a:noFill/>
            </p:spPr>
            <p:txBody>
              <a:bodyPr wrap="none" rtlCol="0">
                <a:spAutoFit/>
              </a:bodyPr>
              <a:lstStyle/>
              <a:p>
                <a:r>
                  <a:rPr lang="en-US" sz="1600" dirty="0">
                    <a:solidFill>
                      <a:schemeClr val="accent1"/>
                    </a:solidFill>
                  </a:rPr>
                  <a:t>S1, S2, S3</a:t>
                </a:r>
              </a:p>
            </p:txBody>
          </p:sp>
          <p:sp>
            <p:nvSpPr>
              <p:cNvPr id="59" name="TextBox 58">
                <a:extLst>
                  <a:ext uri="{FF2B5EF4-FFF2-40B4-BE49-F238E27FC236}">
                    <a16:creationId xmlns:a16="http://schemas.microsoft.com/office/drawing/2014/main" id="{55ED94DE-F3B2-ED49-9B27-9FAA586A465A}"/>
                  </a:ext>
                </a:extLst>
              </p:cNvPr>
              <p:cNvSpPr txBox="1"/>
              <p:nvPr/>
            </p:nvSpPr>
            <p:spPr>
              <a:xfrm>
                <a:off x="722996" y="2987064"/>
                <a:ext cx="679994" cy="338554"/>
              </a:xfrm>
              <a:prstGeom prst="rect">
                <a:avLst/>
              </a:prstGeom>
              <a:noFill/>
            </p:spPr>
            <p:txBody>
              <a:bodyPr wrap="none" rtlCol="0">
                <a:spAutoFit/>
              </a:bodyPr>
              <a:lstStyle/>
              <a:p>
                <a:r>
                  <a:rPr lang="en-US" sz="1600" dirty="0">
                    <a:solidFill>
                      <a:schemeClr val="accent1"/>
                    </a:solidFill>
                  </a:rPr>
                  <a:t>S1, S3</a:t>
                </a:r>
              </a:p>
            </p:txBody>
          </p:sp>
          <p:sp>
            <p:nvSpPr>
              <p:cNvPr id="60" name="TextBox 59">
                <a:extLst>
                  <a:ext uri="{FF2B5EF4-FFF2-40B4-BE49-F238E27FC236}">
                    <a16:creationId xmlns:a16="http://schemas.microsoft.com/office/drawing/2014/main" id="{7E5692DC-28DC-EA4D-B683-6BA1AC1FD148}"/>
                  </a:ext>
                </a:extLst>
              </p:cNvPr>
              <p:cNvSpPr txBox="1"/>
              <p:nvPr/>
            </p:nvSpPr>
            <p:spPr>
              <a:xfrm>
                <a:off x="3854075" y="2987064"/>
                <a:ext cx="679994" cy="338554"/>
              </a:xfrm>
              <a:prstGeom prst="rect">
                <a:avLst/>
              </a:prstGeom>
              <a:noFill/>
            </p:spPr>
            <p:txBody>
              <a:bodyPr wrap="none" rtlCol="0">
                <a:spAutoFit/>
              </a:bodyPr>
              <a:lstStyle/>
              <a:p>
                <a:r>
                  <a:rPr lang="en-US" sz="1600" dirty="0">
                    <a:solidFill>
                      <a:schemeClr val="accent1"/>
                    </a:solidFill>
                  </a:rPr>
                  <a:t>S1, S2</a:t>
                </a:r>
              </a:p>
            </p:txBody>
          </p:sp>
          <p:sp>
            <p:nvSpPr>
              <p:cNvPr id="61" name="TextBox 60">
                <a:extLst>
                  <a:ext uri="{FF2B5EF4-FFF2-40B4-BE49-F238E27FC236}">
                    <a16:creationId xmlns:a16="http://schemas.microsoft.com/office/drawing/2014/main" id="{AB779878-B7C5-1944-B426-397CA4929B97}"/>
                  </a:ext>
                </a:extLst>
              </p:cNvPr>
              <p:cNvSpPr txBox="1"/>
              <p:nvPr/>
            </p:nvSpPr>
            <p:spPr>
              <a:xfrm>
                <a:off x="723477" y="4658015"/>
                <a:ext cx="383438" cy="338554"/>
              </a:xfrm>
              <a:prstGeom prst="rect">
                <a:avLst/>
              </a:prstGeom>
              <a:noFill/>
            </p:spPr>
            <p:txBody>
              <a:bodyPr wrap="none" rtlCol="0">
                <a:spAutoFit/>
              </a:bodyPr>
              <a:lstStyle/>
              <a:p>
                <a:r>
                  <a:rPr lang="en-US" sz="1600" dirty="0">
                    <a:solidFill>
                      <a:schemeClr val="accent1"/>
                    </a:solidFill>
                  </a:rPr>
                  <a:t>S1</a:t>
                </a:r>
              </a:p>
            </p:txBody>
          </p:sp>
          <p:sp>
            <p:nvSpPr>
              <p:cNvPr id="63" name="TextBox 62">
                <a:extLst>
                  <a:ext uri="{FF2B5EF4-FFF2-40B4-BE49-F238E27FC236}">
                    <a16:creationId xmlns:a16="http://schemas.microsoft.com/office/drawing/2014/main" id="{8060D045-E70B-174E-B7B1-C2AF972963D5}"/>
                  </a:ext>
                </a:extLst>
              </p:cNvPr>
              <p:cNvSpPr txBox="1"/>
              <p:nvPr/>
            </p:nvSpPr>
            <p:spPr>
              <a:xfrm>
                <a:off x="1819516" y="4667926"/>
                <a:ext cx="383438" cy="338554"/>
              </a:xfrm>
              <a:prstGeom prst="rect">
                <a:avLst/>
              </a:prstGeom>
              <a:noFill/>
            </p:spPr>
            <p:txBody>
              <a:bodyPr wrap="none" rtlCol="0">
                <a:spAutoFit/>
              </a:bodyPr>
              <a:lstStyle/>
              <a:p>
                <a:r>
                  <a:rPr lang="en-US" sz="1600" dirty="0">
                    <a:solidFill>
                      <a:schemeClr val="accent1"/>
                    </a:solidFill>
                  </a:rPr>
                  <a:t>S3</a:t>
                </a:r>
              </a:p>
            </p:txBody>
          </p:sp>
          <p:sp>
            <p:nvSpPr>
              <p:cNvPr id="64" name="TextBox 63">
                <a:extLst>
                  <a:ext uri="{FF2B5EF4-FFF2-40B4-BE49-F238E27FC236}">
                    <a16:creationId xmlns:a16="http://schemas.microsoft.com/office/drawing/2014/main" id="{4736B720-1313-C04B-9D16-BC70332E0D4F}"/>
                  </a:ext>
                </a:extLst>
              </p:cNvPr>
              <p:cNvSpPr txBox="1"/>
              <p:nvPr/>
            </p:nvSpPr>
            <p:spPr>
              <a:xfrm>
                <a:off x="2826186" y="4656183"/>
                <a:ext cx="383438" cy="338554"/>
              </a:xfrm>
              <a:prstGeom prst="rect">
                <a:avLst/>
              </a:prstGeom>
              <a:noFill/>
            </p:spPr>
            <p:txBody>
              <a:bodyPr wrap="none" rtlCol="0">
                <a:spAutoFit/>
              </a:bodyPr>
              <a:lstStyle/>
              <a:p>
                <a:r>
                  <a:rPr lang="en-US" sz="1600" dirty="0">
                    <a:solidFill>
                      <a:schemeClr val="accent1"/>
                    </a:solidFill>
                  </a:rPr>
                  <a:t>S2</a:t>
                </a:r>
              </a:p>
            </p:txBody>
          </p:sp>
        </p:grpSp>
        <p:grpSp>
          <p:nvGrpSpPr>
            <p:cNvPr id="16" name="Group 15">
              <a:extLst>
                <a:ext uri="{FF2B5EF4-FFF2-40B4-BE49-F238E27FC236}">
                  <a16:creationId xmlns:a16="http://schemas.microsoft.com/office/drawing/2014/main" id="{2DF64BDB-651C-4F41-9AC3-E185989DA78D}"/>
                </a:ext>
              </a:extLst>
            </p:cNvPr>
            <p:cNvGrpSpPr/>
            <p:nvPr/>
          </p:nvGrpSpPr>
          <p:grpSpPr>
            <a:xfrm>
              <a:off x="3002155" y="1543125"/>
              <a:ext cx="625556" cy="493160"/>
              <a:chOff x="2455757" y="710296"/>
              <a:chExt cx="625556" cy="493160"/>
            </a:xfrm>
          </p:grpSpPr>
          <p:sp>
            <p:nvSpPr>
              <p:cNvPr id="36" name="Oval 35">
                <a:extLst>
                  <a:ext uri="{FF2B5EF4-FFF2-40B4-BE49-F238E27FC236}">
                    <a16:creationId xmlns:a16="http://schemas.microsoft.com/office/drawing/2014/main" id="{8F6D321D-24D9-024E-BEC6-395DCCB0168A}"/>
                  </a:ext>
                </a:extLst>
              </p:cNvPr>
              <p:cNvSpPr/>
              <p:nvPr/>
            </p:nvSpPr>
            <p:spPr>
              <a:xfrm>
                <a:off x="2521955" y="710296"/>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tx1"/>
                  </a:solidFill>
                </a:endParaRPr>
              </a:p>
            </p:txBody>
          </p:sp>
          <p:sp>
            <p:nvSpPr>
              <p:cNvPr id="15" name="TextBox 14">
                <a:extLst>
                  <a:ext uri="{FF2B5EF4-FFF2-40B4-BE49-F238E27FC236}">
                    <a16:creationId xmlns:a16="http://schemas.microsoft.com/office/drawing/2014/main" id="{0504BA8D-5BFD-174F-8121-7F09AB02C112}"/>
                  </a:ext>
                </a:extLst>
              </p:cNvPr>
              <p:cNvSpPr txBox="1"/>
              <p:nvPr/>
            </p:nvSpPr>
            <p:spPr>
              <a:xfrm>
                <a:off x="2455757" y="772210"/>
                <a:ext cx="625556" cy="369332"/>
              </a:xfrm>
              <a:prstGeom prst="rect">
                <a:avLst/>
              </a:prstGeom>
              <a:noFill/>
            </p:spPr>
            <p:txBody>
              <a:bodyPr wrap="none" rtlCol="0">
                <a:spAutoFit/>
              </a:bodyPr>
              <a:lstStyle/>
              <a:p>
                <a:r>
                  <a:rPr lang="en-US" dirty="0"/>
                  <a:t>Root</a:t>
                </a:r>
              </a:p>
            </p:txBody>
          </p:sp>
        </p:grpSp>
        <p:cxnSp>
          <p:nvCxnSpPr>
            <p:cNvPr id="38" name="Straight Arrow Connector 37">
              <a:extLst>
                <a:ext uri="{FF2B5EF4-FFF2-40B4-BE49-F238E27FC236}">
                  <a16:creationId xmlns:a16="http://schemas.microsoft.com/office/drawing/2014/main" id="{BB654BDC-0341-3148-B065-832512AB362D}"/>
                </a:ext>
              </a:extLst>
            </p:cNvPr>
            <p:cNvCxnSpPr>
              <a:cxnSpLocks/>
            </p:cNvCxnSpPr>
            <p:nvPr/>
          </p:nvCxnSpPr>
          <p:spPr>
            <a:xfrm>
              <a:off x="3314933" y="2041972"/>
              <a:ext cx="0" cy="2654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 name="Title 2">
            <a:extLst>
              <a:ext uri="{FF2B5EF4-FFF2-40B4-BE49-F238E27FC236}">
                <a16:creationId xmlns:a16="http://schemas.microsoft.com/office/drawing/2014/main" id="{7CD77A09-991C-B740-B5F2-5FDB23C631D7}"/>
              </a:ext>
            </a:extLst>
          </p:cNvPr>
          <p:cNvSpPr>
            <a:spLocks noGrp="1"/>
          </p:cNvSpPr>
          <p:nvPr>
            <p:ph type="title"/>
          </p:nvPr>
        </p:nvSpPr>
        <p:spPr>
          <a:xfrm>
            <a:off x="838200" y="365126"/>
            <a:ext cx="10515600" cy="704308"/>
          </a:xfrm>
        </p:spPr>
        <p:txBody>
          <a:bodyPr>
            <a:normAutofit/>
          </a:bodyPr>
          <a:lstStyle/>
          <a:p>
            <a:r>
              <a:rPr lang="en-US" sz="2800" dirty="0"/>
              <a:t>Simulated data: 100 variants total, 10 per cluster</a:t>
            </a:r>
          </a:p>
        </p:txBody>
      </p:sp>
    </p:spTree>
    <p:extLst>
      <p:ext uri="{BB962C8B-B14F-4D97-AF65-F5344CB8AC3E}">
        <p14:creationId xmlns:p14="http://schemas.microsoft.com/office/powerpoint/2010/main" val="35522160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783A2-E6BB-9944-8B2B-28EE0B7162F2}"/>
              </a:ext>
            </a:extLst>
          </p:cNvPr>
          <p:cNvSpPr>
            <a:spLocks noGrp="1"/>
          </p:cNvSpPr>
          <p:nvPr>
            <p:ph type="title"/>
          </p:nvPr>
        </p:nvSpPr>
        <p:spPr/>
        <p:txBody>
          <a:bodyPr/>
          <a:lstStyle/>
          <a:p>
            <a:r>
              <a:rPr lang="en-US" dirty="0"/>
              <a:t>Scheme for constructing clone trees</a:t>
            </a:r>
          </a:p>
        </p:txBody>
      </p:sp>
      <p:sp>
        <p:nvSpPr>
          <p:cNvPr id="3" name="Content Placeholder 2">
            <a:extLst>
              <a:ext uri="{FF2B5EF4-FFF2-40B4-BE49-F238E27FC236}">
                <a16:creationId xmlns:a16="http://schemas.microsoft.com/office/drawing/2014/main" id="{E67030C6-39B4-2940-BE78-D0FFF87C0612}"/>
              </a:ext>
            </a:extLst>
          </p:cNvPr>
          <p:cNvSpPr>
            <a:spLocks noGrp="1"/>
          </p:cNvSpPr>
          <p:nvPr>
            <p:ph idx="1"/>
          </p:nvPr>
        </p:nvSpPr>
        <p:spPr/>
        <p:txBody>
          <a:bodyPr/>
          <a:lstStyle/>
          <a:p>
            <a:pPr marL="514350" indent="-514350">
              <a:buFont typeface="+mj-lt"/>
              <a:buAutoNum type="arabicPeriod"/>
            </a:pPr>
            <a:r>
              <a:rPr lang="en-US" dirty="0"/>
              <a:t>Cluster mutations</a:t>
            </a:r>
          </a:p>
          <a:p>
            <a:pPr marL="514350" indent="-514350">
              <a:buFont typeface="+mj-lt"/>
              <a:buAutoNum type="arabicPeriod"/>
            </a:pPr>
            <a:r>
              <a:rPr lang="en-US" dirty="0"/>
              <a:t>Build trees starting from crude structure</a:t>
            </a:r>
          </a:p>
        </p:txBody>
      </p:sp>
      <p:sp>
        <p:nvSpPr>
          <p:cNvPr id="4" name="Slide Number Placeholder 3">
            <a:extLst>
              <a:ext uri="{FF2B5EF4-FFF2-40B4-BE49-F238E27FC236}">
                <a16:creationId xmlns:a16="http://schemas.microsoft.com/office/drawing/2014/main" id="{146911D1-EE73-204B-99B6-6589261DC892}"/>
              </a:ext>
            </a:extLst>
          </p:cNvPr>
          <p:cNvSpPr>
            <a:spLocks noGrp="1"/>
          </p:cNvSpPr>
          <p:nvPr>
            <p:ph type="sldNum" sz="quarter" idx="12"/>
          </p:nvPr>
        </p:nvSpPr>
        <p:spPr/>
        <p:txBody>
          <a:bodyPr/>
          <a:lstStyle/>
          <a:p>
            <a:fld id="{1F5D04D4-EAF2-6B4C-A9FB-A4B30BC1611D}" type="slidenum">
              <a:rPr lang="en-US" smtClean="0"/>
              <a:t>11</a:t>
            </a:fld>
            <a:endParaRPr lang="en-US"/>
          </a:p>
        </p:txBody>
      </p:sp>
    </p:spTree>
    <p:extLst>
      <p:ext uri="{BB962C8B-B14F-4D97-AF65-F5344CB8AC3E}">
        <p14:creationId xmlns:p14="http://schemas.microsoft.com/office/powerpoint/2010/main" val="2972101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val 31">
            <a:extLst>
              <a:ext uri="{FF2B5EF4-FFF2-40B4-BE49-F238E27FC236}">
                <a16:creationId xmlns:a16="http://schemas.microsoft.com/office/drawing/2014/main" id="{76AAB362-BB57-964F-BE7E-DCC3214D8B9E}"/>
              </a:ext>
            </a:extLst>
          </p:cNvPr>
          <p:cNvSpPr/>
          <p:nvPr/>
        </p:nvSpPr>
        <p:spPr>
          <a:xfrm>
            <a:off x="2534097" y="1482078"/>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33" name="Oval 32">
            <a:extLst>
              <a:ext uri="{FF2B5EF4-FFF2-40B4-BE49-F238E27FC236}">
                <a16:creationId xmlns:a16="http://schemas.microsoft.com/office/drawing/2014/main" id="{7655B9DE-335F-D34C-BDD6-3F5EB1ECCABC}"/>
              </a:ext>
            </a:extLst>
          </p:cNvPr>
          <p:cNvSpPr/>
          <p:nvPr/>
        </p:nvSpPr>
        <p:spPr>
          <a:xfrm>
            <a:off x="2534097" y="2240653"/>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34" name="Oval 33">
            <a:extLst>
              <a:ext uri="{FF2B5EF4-FFF2-40B4-BE49-F238E27FC236}">
                <a16:creationId xmlns:a16="http://schemas.microsoft.com/office/drawing/2014/main" id="{903CD4F1-6ADC-374B-A71B-5B9A284FC46F}"/>
              </a:ext>
            </a:extLst>
          </p:cNvPr>
          <p:cNvSpPr/>
          <p:nvPr/>
        </p:nvSpPr>
        <p:spPr>
          <a:xfrm>
            <a:off x="1619697" y="3196151"/>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35" name="Oval 34">
            <a:extLst>
              <a:ext uri="{FF2B5EF4-FFF2-40B4-BE49-F238E27FC236}">
                <a16:creationId xmlns:a16="http://schemas.microsoft.com/office/drawing/2014/main" id="{0DE64844-DF82-5F4B-8930-F9E875C42758}"/>
              </a:ext>
            </a:extLst>
          </p:cNvPr>
          <p:cNvSpPr/>
          <p:nvPr/>
        </p:nvSpPr>
        <p:spPr>
          <a:xfrm>
            <a:off x="3314934" y="3196151"/>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a:t>
            </a:r>
          </a:p>
        </p:txBody>
      </p:sp>
      <p:sp>
        <p:nvSpPr>
          <p:cNvPr id="36" name="Oval 35">
            <a:extLst>
              <a:ext uri="{FF2B5EF4-FFF2-40B4-BE49-F238E27FC236}">
                <a16:creationId xmlns:a16="http://schemas.microsoft.com/office/drawing/2014/main" id="{FC732AAA-1D7C-FE4C-A4F3-6F49F2B9128B}"/>
              </a:ext>
            </a:extLst>
          </p:cNvPr>
          <p:cNvSpPr/>
          <p:nvPr/>
        </p:nvSpPr>
        <p:spPr>
          <a:xfrm>
            <a:off x="3314934" y="3976129"/>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a:t>
            </a:r>
          </a:p>
        </p:txBody>
      </p:sp>
      <p:sp>
        <p:nvSpPr>
          <p:cNvPr id="37" name="Oval 36">
            <a:extLst>
              <a:ext uri="{FF2B5EF4-FFF2-40B4-BE49-F238E27FC236}">
                <a16:creationId xmlns:a16="http://schemas.microsoft.com/office/drawing/2014/main" id="{70C22177-D46E-1149-8BDD-48FA0C0AFB3F}"/>
              </a:ext>
            </a:extLst>
          </p:cNvPr>
          <p:cNvSpPr/>
          <p:nvPr/>
        </p:nvSpPr>
        <p:spPr>
          <a:xfrm>
            <a:off x="1126537" y="3976129"/>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38" name="Oval 37">
            <a:extLst>
              <a:ext uri="{FF2B5EF4-FFF2-40B4-BE49-F238E27FC236}">
                <a16:creationId xmlns:a16="http://schemas.microsoft.com/office/drawing/2014/main" id="{1627EC68-ED1E-CF44-9700-29DDB8674744}"/>
              </a:ext>
            </a:extLst>
          </p:cNvPr>
          <p:cNvSpPr/>
          <p:nvPr/>
        </p:nvSpPr>
        <p:spPr>
          <a:xfrm>
            <a:off x="2040937" y="3976129"/>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a:t>
            </a:r>
          </a:p>
        </p:txBody>
      </p:sp>
      <p:sp>
        <p:nvSpPr>
          <p:cNvPr id="39" name="Oval 38">
            <a:extLst>
              <a:ext uri="{FF2B5EF4-FFF2-40B4-BE49-F238E27FC236}">
                <a16:creationId xmlns:a16="http://schemas.microsoft.com/office/drawing/2014/main" id="{AD0B9982-444D-3B4B-B14B-998BF829E730}"/>
              </a:ext>
            </a:extLst>
          </p:cNvPr>
          <p:cNvSpPr/>
          <p:nvPr/>
        </p:nvSpPr>
        <p:spPr>
          <a:xfrm>
            <a:off x="1126537" y="4931627"/>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8</a:t>
            </a:r>
          </a:p>
        </p:txBody>
      </p:sp>
      <p:sp>
        <p:nvSpPr>
          <p:cNvPr id="40" name="Oval 39">
            <a:extLst>
              <a:ext uri="{FF2B5EF4-FFF2-40B4-BE49-F238E27FC236}">
                <a16:creationId xmlns:a16="http://schemas.microsoft.com/office/drawing/2014/main" id="{6EBF18CB-EF70-7746-82DB-CF95FB5A106A}"/>
              </a:ext>
            </a:extLst>
          </p:cNvPr>
          <p:cNvSpPr/>
          <p:nvPr/>
        </p:nvSpPr>
        <p:spPr>
          <a:xfrm>
            <a:off x="2040937" y="4931627"/>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9</a:t>
            </a:r>
          </a:p>
        </p:txBody>
      </p:sp>
      <p:sp>
        <p:nvSpPr>
          <p:cNvPr id="41" name="Oval 40">
            <a:extLst>
              <a:ext uri="{FF2B5EF4-FFF2-40B4-BE49-F238E27FC236}">
                <a16:creationId xmlns:a16="http://schemas.microsoft.com/office/drawing/2014/main" id="{5DD254CB-A2FA-CB4C-B4FB-2E49363FED0D}"/>
              </a:ext>
            </a:extLst>
          </p:cNvPr>
          <p:cNvSpPr/>
          <p:nvPr/>
        </p:nvSpPr>
        <p:spPr>
          <a:xfrm>
            <a:off x="3314933" y="4931627"/>
            <a:ext cx="493160" cy="49316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10</a:t>
            </a:r>
          </a:p>
        </p:txBody>
      </p:sp>
      <p:cxnSp>
        <p:nvCxnSpPr>
          <p:cNvPr id="42" name="Straight Arrow Connector 41">
            <a:extLst>
              <a:ext uri="{FF2B5EF4-FFF2-40B4-BE49-F238E27FC236}">
                <a16:creationId xmlns:a16="http://schemas.microsoft.com/office/drawing/2014/main" id="{5D377682-BF0E-3849-9862-A34A9122DE7C}"/>
              </a:ext>
            </a:extLst>
          </p:cNvPr>
          <p:cNvCxnSpPr>
            <a:stCxn id="35" idx="4"/>
            <a:endCxn id="36" idx="0"/>
          </p:cNvCxnSpPr>
          <p:nvPr/>
        </p:nvCxnSpPr>
        <p:spPr>
          <a:xfrm>
            <a:off x="3561514" y="3689311"/>
            <a:ext cx="0" cy="2868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3C2FC4B9-7A23-2B48-9AFA-D27C49B79225}"/>
              </a:ext>
            </a:extLst>
          </p:cNvPr>
          <p:cNvCxnSpPr>
            <a:cxnSpLocks/>
            <a:stCxn id="36" idx="4"/>
            <a:endCxn id="41" idx="0"/>
          </p:cNvCxnSpPr>
          <p:nvPr/>
        </p:nvCxnSpPr>
        <p:spPr>
          <a:xfrm flipH="1">
            <a:off x="3561513" y="4469289"/>
            <a:ext cx="1" cy="4623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36CB5BB8-63CB-514C-A0F1-763A0FB2B74E}"/>
              </a:ext>
            </a:extLst>
          </p:cNvPr>
          <p:cNvCxnSpPr>
            <a:cxnSpLocks/>
            <a:stCxn id="38" idx="4"/>
            <a:endCxn id="40" idx="0"/>
          </p:cNvCxnSpPr>
          <p:nvPr/>
        </p:nvCxnSpPr>
        <p:spPr>
          <a:xfrm>
            <a:off x="2287517" y="4469289"/>
            <a:ext cx="0" cy="4623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61162574-D778-C545-93F0-66AAA771A921}"/>
              </a:ext>
            </a:extLst>
          </p:cNvPr>
          <p:cNvCxnSpPr>
            <a:cxnSpLocks/>
            <a:stCxn id="34" idx="4"/>
            <a:endCxn id="38" idx="0"/>
          </p:cNvCxnSpPr>
          <p:nvPr/>
        </p:nvCxnSpPr>
        <p:spPr>
          <a:xfrm>
            <a:off x="1866277" y="3689311"/>
            <a:ext cx="421240" cy="2868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1FCBC232-D0C0-6B42-97BB-515250AE6138}"/>
              </a:ext>
            </a:extLst>
          </p:cNvPr>
          <p:cNvCxnSpPr>
            <a:cxnSpLocks/>
            <a:stCxn id="34" idx="4"/>
            <a:endCxn id="37" idx="0"/>
          </p:cNvCxnSpPr>
          <p:nvPr/>
        </p:nvCxnSpPr>
        <p:spPr>
          <a:xfrm flipH="1">
            <a:off x="1373117" y="3689311"/>
            <a:ext cx="493160" cy="2868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A1415F2B-99FF-AC4C-AEE7-D0CEBF63F70F}"/>
              </a:ext>
            </a:extLst>
          </p:cNvPr>
          <p:cNvCxnSpPr>
            <a:cxnSpLocks/>
            <a:stCxn id="37" idx="4"/>
            <a:endCxn id="39" idx="0"/>
          </p:cNvCxnSpPr>
          <p:nvPr/>
        </p:nvCxnSpPr>
        <p:spPr>
          <a:xfrm>
            <a:off x="1373117" y="4469289"/>
            <a:ext cx="0" cy="4623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0F112471-FB24-EC40-9576-2C9D7CBBA525}"/>
              </a:ext>
            </a:extLst>
          </p:cNvPr>
          <p:cNvCxnSpPr>
            <a:cxnSpLocks/>
            <a:stCxn id="32" idx="4"/>
            <a:endCxn id="33" idx="0"/>
          </p:cNvCxnSpPr>
          <p:nvPr/>
        </p:nvCxnSpPr>
        <p:spPr>
          <a:xfrm>
            <a:off x="2780677" y="1975238"/>
            <a:ext cx="0" cy="2654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0A9DFB7D-5BD8-D34E-8E6F-DEF553AA9D5B}"/>
              </a:ext>
            </a:extLst>
          </p:cNvPr>
          <p:cNvCxnSpPr>
            <a:cxnSpLocks/>
            <a:stCxn id="33" idx="4"/>
            <a:endCxn id="35" idx="0"/>
          </p:cNvCxnSpPr>
          <p:nvPr/>
        </p:nvCxnSpPr>
        <p:spPr>
          <a:xfrm>
            <a:off x="2780677" y="2733813"/>
            <a:ext cx="780837" cy="4623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1C8084B2-183F-5F4D-B95A-76E865E64857}"/>
              </a:ext>
            </a:extLst>
          </p:cNvPr>
          <p:cNvCxnSpPr>
            <a:cxnSpLocks/>
            <a:stCxn id="33" idx="4"/>
            <a:endCxn id="34" idx="0"/>
          </p:cNvCxnSpPr>
          <p:nvPr/>
        </p:nvCxnSpPr>
        <p:spPr>
          <a:xfrm flipH="1">
            <a:off x="1866277" y="2733813"/>
            <a:ext cx="914400" cy="4623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308E64B6-552E-4F49-8D5E-9EFF019542EB}"/>
              </a:ext>
            </a:extLst>
          </p:cNvPr>
          <p:cNvCxnSpPr>
            <a:cxnSpLocks/>
          </p:cNvCxnSpPr>
          <p:nvPr/>
        </p:nvCxnSpPr>
        <p:spPr>
          <a:xfrm>
            <a:off x="766944" y="2910187"/>
            <a:ext cx="349321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B29E0569-1325-C24A-ACAB-15E36E2068E7}"/>
              </a:ext>
            </a:extLst>
          </p:cNvPr>
          <p:cNvCxnSpPr>
            <a:cxnSpLocks/>
          </p:cNvCxnSpPr>
          <p:nvPr/>
        </p:nvCxnSpPr>
        <p:spPr>
          <a:xfrm>
            <a:off x="766944" y="4644808"/>
            <a:ext cx="3493213"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84AE8EE-98E1-724A-ABE8-F9638D8EDC7D}"/>
              </a:ext>
            </a:extLst>
          </p:cNvPr>
          <p:cNvCxnSpPr>
            <a:cxnSpLocks/>
          </p:cNvCxnSpPr>
          <p:nvPr/>
        </p:nvCxnSpPr>
        <p:spPr>
          <a:xfrm>
            <a:off x="2780677" y="2910187"/>
            <a:ext cx="0" cy="267128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A42AFFCF-1C30-1F45-8D19-65070470867B}"/>
              </a:ext>
            </a:extLst>
          </p:cNvPr>
          <p:cNvCxnSpPr>
            <a:cxnSpLocks/>
          </p:cNvCxnSpPr>
          <p:nvPr/>
        </p:nvCxnSpPr>
        <p:spPr>
          <a:xfrm>
            <a:off x="1792648" y="4667926"/>
            <a:ext cx="0" cy="913542"/>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E1876040-B571-CB4F-B928-09755D90573D}"/>
              </a:ext>
            </a:extLst>
          </p:cNvPr>
          <p:cNvSpPr txBox="1"/>
          <p:nvPr/>
        </p:nvSpPr>
        <p:spPr>
          <a:xfrm>
            <a:off x="766944" y="1482077"/>
            <a:ext cx="976549" cy="338554"/>
          </a:xfrm>
          <a:prstGeom prst="rect">
            <a:avLst/>
          </a:prstGeom>
          <a:noFill/>
        </p:spPr>
        <p:txBody>
          <a:bodyPr wrap="none" rtlCol="0">
            <a:spAutoFit/>
          </a:bodyPr>
          <a:lstStyle/>
          <a:p>
            <a:r>
              <a:rPr lang="en-US" sz="1600" dirty="0">
                <a:solidFill>
                  <a:schemeClr val="accent1"/>
                </a:solidFill>
              </a:rPr>
              <a:t>S1, S2, S3</a:t>
            </a:r>
          </a:p>
        </p:txBody>
      </p:sp>
      <p:sp>
        <p:nvSpPr>
          <p:cNvPr id="56" name="TextBox 55">
            <a:extLst>
              <a:ext uri="{FF2B5EF4-FFF2-40B4-BE49-F238E27FC236}">
                <a16:creationId xmlns:a16="http://schemas.microsoft.com/office/drawing/2014/main" id="{15863EAA-7E04-8247-95D5-CD5DAB016B68}"/>
              </a:ext>
            </a:extLst>
          </p:cNvPr>
          <p:cNvSpPr txBox="1"/>
          <p:nvPr/>
        </p:nvSpPr>
        <p:spPr>
          <a:xfrm>
            <a:off x="722996" y="2987064"/>
            <a:ext cx="679994" cy="338554"/>
          </a:xfrm>
          <a:prstGeom prst="rect">
            <a:avLst/>
          </a:prstGeom>
          <a:noFill/>
        </p:spPr>
        <p:txBody>
          <a:bodyPr wrap="none" rtlCol="0">
            <a:spAutoFit/>
          </a:bodyPr>
          <a:lstStyle/>
          <a:p>
            <a:r>
              <a:rPr lang="en-US" sz="1600" dirty="0">
                <a:solidFill>
                  <a:schemeClr val="accent1"/>
                </a:solidFill>
              </a:rPr>
              <a:t>S1, S3</a:t>
            </a:r>
          </a:p>
        </p:txBody>
      </p:sp>
      <p:sp>
        <p:nvSpPr>
          <p:cNvPr id="57" name="TextBox 56">
            <a:extLst>
              <a:ext uri="{FF2B5EF4-FFF2-40B4-BE49-F238E27FC236}">
                <a16:creationId xmlns:a16="http://schemas.microsoft.com/office/drawing/2014/main" id="{5A11814A-5D21-9E40-9CCE-2C7B10863B93}"/>
              </a:ext>
            </a:extLst>
          </p:cNvPr>
          <p:cNvSpPr txBox="1"/>
          <p:nvPr/>
        </p:nvSpPr>
        <p:spPr>
          <a:xfrm>
            <a:off x="3854075" y="2987064"/>
            <a:ext cx="679994" cy="338554"/>
          </a:xfrm>
          <a:prstGeom prst="rect">
            <a:avLst/>
          </a:prstGeom>
          <a:noFill/>
        </p:spPr>
        <p:txBody>
          <a:bodyPr wrap="none" rtlCol="0">
            <a:spAutoFit/>
          </a:bodyPr>
          <a:lstStyle/>
          <a:p>
            <a:r>
              <a:rPr lang="en-US" sz="1600" dirty="0">
                <a:solidFill>
                  <a:schemeClr val="accent1"/>
                </a:solidFill>
              </a:rPr>
              <a:t>S1, S2</a:t>
            </a:r>
          </a:p>
        </p:txBody>
      </p:sp>
      <p:sp>
        <p:nvSpPr>
          <p:cNvPr id="58" name="TextBox 57">
            <a:extLst>
              <a:ext uri="{FF2B5EF4-FFF2-40B4-BE49-F238E27FC236}">
                <a16:creationId xmlns:a16="http://schemas.microsoft.com/office/drawing/2014/main" id="{5E3ECC3F-01D2-0945-AE28-9517F5139D57}"/>
              </a:ext>
            </a:extLst>
          </p:cNvPr>
          <p:cNvSpPr txBox="1"/>
          <p:nvPr/>
        </p:nvSpPr>
        <p:spPr>
          <a:xfrm>
            <a:off x="723477" y="4658015"/>
            <a:ext cx="383438" cy="338554"/>
          </a:xfrm>
          <a:prstGeom prst="rect">
            <a:avLst/>
          </a:prstGeom>
          <a:noFill/>
        </p:spPr>
        <p:txBody>
          <a:bodyPr wrap="none" rtlCol="0">
            <a:spAutoFit/>
          </a:bodyPr>
          <a:lstStyle/>
          <a:p>
            <a:r>
              <a:rPr lang="en-US" sz="1600" dirty="0">
                <a:solidFill>
                  <a:schemeClr val="accent1"/>
                </a:solidFill>
              </a:rPr>
              <a:t>S1</a:t>
            </a:r>
          </a:p>
        </p:txBody>
      </p:sp>
      <p:sp>
        <p:nvSpPr>
          <p:cNvPr id="59" name="TextBox 58">
            <a:extLst>
              <a:ext uri="{FF2B5EF4-FFF2-40B4-BE49-F238E27FC236}">
                <a16:creationId xmlns:a16="http://schemas.microsoft.com/office/drawing/2014/main" id="{D4785CD1-861B-3B41-A6B8-D9BB6F7EA423}"/>
              </a:ext>
            </a:extLst>
          </p:cNvPr>
          <p:cNvSpPr txBox="1"/>
          <p:nvPr/>
        </p:nvSpPr>
        <p:spPr>
          <a:xfrm>
            <a:off x="1819516" y="4667926"/>
            <a:ext cx="383438" cy="338554"/>
          </a:xfrm>
          <a:prstGeom prst="rect">
            <a:avLst/>
          </a:prstGeom>
          <a:noFill/>
        </p:spPr>
        <p:txBody>
          <a:bodyPr wrap="none" rtlCol="0">
            <a:spAutoFit/>
          </a:bodyPr>
          <a:lstStyle/>
          <a:p>
            <a:r>
              <a:rPr lang="en-US" sz="1600" dirty="0">
                <a:solidFill>
                  <a:schemeClr val="accent1"/>
                </a:solidFill>
              </a:rPr>
              <a:t>S2</a:t>
            </a:r>
          </a:p>
        </p:txBody>
      </p:sp>
      <p:sp>
        <p:nvSpPr>
          <p:cNvPr id="60" name="TextBox 59">
            <a:extLst>
              <a:ext uri="{FF2B5EF4-FFF2-40B4-BE49-F238E27FC236}">
                <a16:creationId xmlns:a16="http://schemas.microsoft.com/office/drawing/2014/main" id="{BB0F0D35-AF1C-0341-AE38-7C0900D897DB}"/>
              </a:ext>
            </a:extLst>
          </p:cNvPr>
          <p:cNvSpPr txBox="1"/>
          <p:nvPr/>
        </p:nvSpPr>
        <p:spPr>
          <a:xfrm>
            <a:off x="2826186" y="4656183"/>
            <a:ext cx="383438" cy="338554"/>
          </a:xfrm>
          <a:prstGeom prst="rect">
            <a:avLst/>
          </a:prstGeom>
          <a:noFill/>
        </p:spPr>
        <p:txBody>
          <a:bodyPr wrap="none" rtlCol="0">
            <a:spAutoFit/>
          </a:bodyPr>
          <a:lstStyle/>
          <a:p>
            <a:r>
              <a:rPr lang="en-US" sz="1600" dirty="0">
                <a:solidFill>
                  <a:schemeClr val="accent1"/>
                </a:solidFill>
              </a:rPr>
              <a:t>S3</a:t>
            </a:r>
          </a:p>
        </p:txBody>
      </p:sp>
      <p:sp>
        <p:nvSpPr>
          <p:cNvPr id="61" name="Title 60">
            <a:extLst>
              <a:ext uri="{FF2B5EF4-FFF2-40B4-BE49-F238E27FC236}">
                <a16:creationId xmlns:a16="http://schemas.microsoft.com/office/drawing/2014/main" id="{DADF2D13-A876-6641-BA55-9D7873F9FACF}"/>
              </a:ext>
            </a:extLst>
          </p:cNvPr>
          <p:cNvSpPr>
            <a:spLocks noGrp="1"/>
          </p:cNvSpPr>
          <p:nvPr>
            <p:ph type="title"/>
          </p:nvPr>
        </p:nvSpPr>
        <p:spPr>
          <a:xfrm>
            <a:off x="722996" y="365125"/>
            <a:ext cx="10630804" cy="357173"/>
          </a:xfrm>
        </p:spPr>
        <p:txBody>
          <a:bodyPr>
            <a:noAutofit/>
          </a:bodyPr>
          <a:lstStyle/>
          <a:p>
            <a:r>
              <a:rPr lang="en-US" sz="2400" dirty="0"/>
              <a:t>Clustering first – z results</a:t>
            </a:r>
          </a:p>
        </p:txBody>
      </p:sp>
      <p:sp>
        <p:nvSpPr>
          <p:cNvPr id="62" name="TextBox 61">
            <a:extLst>
              <a:ext uri="{FF2B5EF4-FFF2-40B4-BE49-F238E27FC236}">
                <a16:creationId xmlns:a16="http://schemas.microsoft.com/office/drawing/2014/main" id="{8E8E8D28-B622-E745-906E-881818BCD69E}"/>
              </a:ext>
            </a:extLst>
          </p:cNvPr>
          <p:cNvSpPr txBox="1"/>
          <p:nvPr/>
        </p:nvSpPr>
        <p:spPr>
          <a:xfrm>
            <a:off x="3727980" y="6460903"/>
            <a:ext cx="4736040" cy="369332"/>
          </a:xfrm>
          <a:prstGeom prst="rect">
            <a:avLst/>
          </a:prstGeom>
          <a:noFill/>
        </p:spPr>
        <p:txBody>
          <a:bodyPr wrap="none" rtlCol="0">
            <a:spAutoFit/>
          </a:bodyPr>
          <a:lstStyle/>
          <a:p>
            <a:pPr algn="ctr"/>
            <a:r>
              <a:rPr lang="en-US" dirty="0"/>
              <a:t>Simulated data: 100 variants total, 10 per cluster</a:t>
            </a:r>
          </a:p>
        </p:txBody>
      </p:sp>
      <p:pic>
        <p:nvPicPr>
          <p:cNvPr id="4" name="Picture 3">
            <a:extLst>
              <a:ext uri="{FF2B5EF4-FFF2-40B4-BE49-F238E27FC236}">
                <a16:creationId xmlns:a16="http://schemas.microsoft.com/office/drawing/2014/main" id="{572ACFF8-A8E0-5D46-ADC3-5CF975E666A4}"/>
              </a:ext>
            </a:extLst>
          </p:cNvPr>
          <p:cNvPicPr>
            <a:picLocks noChangeAspect="1"/>
          </p:cNvPicPr>
          <p:nvPr/>
        </p:nvPicPr>
        <p:blipFill>
          <a:blip r:embed="rId2"/>
          <a:stretch>
            <a:fillRect/>
          </a:stretch>
        </p:blipFill>
        <p:spPr>
          <a:xfrm>
            <a:off x="0" y="1076739"/>
            <a:ext cx="12192000" cy="5225143"/>
          </a:xfrm>
          <a:prstGeom prst="rect">
            <a:avLst/>
          </a:prstGeom>
        </p:spPr>
      </p:pic>
    </p:spTree>
    <p:extLst>
      <p:ext uri="{BB962C8B-B14F-4D97-AF65-F5344CB8AC3E}">
        <p14:creationId xmlns:p14="http://schemas.microsoft.com/office/powerpoint/2010/main" val="4102126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68638-DE95-FC45-923F-4D6D7D4B132E}"/>
              </a:ext>
            </a:extLst>
          </p:cNvPr>
          <p:cNvSpPr>
            <a:spLocks noGrp="1"/>
          </p:cNvSpPr>
          <p:nvPr>
            <p:ph type="title"/>
          </p:nvPr>
        </p:nvSpPr>
        <p:spPr>
          <a:xfrm>
            <a:off x="259465" y="1593892"/>
            <a:ext cx="3757246" cy="3950677"/>
          </a:xfrm>
        </p:spPr>
        <p:txBody>
          <a:bodyPr>
            <a:normAutofit/>
          </a:bodyPr>
          <a:lstStyle/>
          <a:p>
            <a:r>
              <a:rPr lang="en-US" sz="2800" dirty="0"/>
              <a:t>Model estimates of mutant cell fractions (</a:t>
            </a:r>
            <a:r>
              <a:rPr lang="en-US" sz="2800" dirty="0" err="1"/>
              <a:t>ω</a:t>
            </a:r>
            <a:r>
              <a:rPr lang="en-US" sz="2800" dirty="0"/>
              <a:t>) correspond well with true values </a:t>
            </a:r>
          </a:p>
        </p:txBody>
      </p:sp>
      <p:pic>
        <p:nvPicPr>
          <p:cNvPr id="6" name="Picture 5">
            <a:extLst>
              <a:ext uri="{FF2B5EF4-FFF2-40B4-BE49-F238E27FC236}">
                <a16:creationId xmlns:a16="http://schemas.microsoft.com/office/drawing/2014/main" id="{671EBE5F-B543-394C-9336-4BB3D4DF21C7}"/>
              </a:ext>
            </a:extLst>
          </p:cNvPr>
          <p:cNvPicPr>
            <a:picLocks noChangeAspect="1"/>
          </p:cNvPicPr>
          <p:nvPr/>
        </p:nvPicPr>
        <p:blipFill>
          <a:blip r:embed="rId2"/>
          <a:stretch>
            <a:fillRect/>
          </a:stretch>
        </p:blipFill>
        <p:spPr>
          <a:xfrm>
            <a:off x="4354286" y="0"/>
            <a:ext cx="7837714" cy="6858000"/>
          </a:xfrm>
          <a:prstGeom prst="rect">
            <a:avLst/>
          </a:prstGeom>
        </p:spPr>
      </p:pic>
    </p:spTree>
    <p:extLst>
      <p:ext uri="{BB962C8B-B14F-4D97-AF65-F5344CB8AC3E}">
        <p14:creationId xmlns:p14="http://schemas.microsoft.com/office/powerpoint/2010/main" val="1941782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26D00-2FA3-4549-9572-4AF2402B6CA4}"/>
              </a:ext>
            </a:extLst>
          </p:cNvPr>
          <p:cNvSpPr>
            <a:spLocks noGrp="1"/>
          </p:cNvSpPr>
          <p:nvPr>
            <p:ph type="title"/>
          </p:nvPr>
        </p:nvSpPr>
        <p:spPr>
          <a:xfrm>
            <a:off x="838200" y="365126"/>
            <a:ext cx="10515600" cy="723714"/>
          </a:xfrm>
        </p:spPr>
        <p:txBody>
          <a:bodyPr>
            <a:normAutofit/>
          </a:bodyPr>
          <a:lstStyle/>
          <a:p>
            <a:r>
              <a:rPr lang="en-US" sz="2800" dirty="0"/>
              <a:t>Crude tree structure based on sample presence </a:t>
            </a:r>
          </a:p>
        </p:txBody>
      </p:sp>
      <p:sp>
        <p:nvSpPr>
          <p:cNvPr id="19" name="TextBox 18">
            <a:extLst>
              <a:ext uri="{FF2B5EF4-FFF2-40B4-BE49-F238E27FC236}">
                <a16:creationId xmlns:a16="http://schemas.microsoft.com/office/drawing/2014/main" id="{1D5AA8EF-940C-E54A-835E-C5D1DAF6F337}"/>
              </a:ext>
            </a:extLst>
          </p:cNvPr>
          <p:cNvSpPr txBox="1"/>
          <p:nvPr/>
        </p:nvSpPr>
        <p:spPr>
          <a:xfrm>
            <a:off x="185052" y="3763828"/>
            <a:ext cx="1474665" cy="923330"/>
          </a:xfrm>
          <a:prstGeom prst="rect">
            <a:avLst/>
          </a:prstGeom>
          <a:solidFill>
            <a:schemeClr val="bg1"/>
          </a:solidFill>
        </p:spPr>
        <p:txBody>
          <a:bodyPr wrap="square" rtlCol="0">
            <a:spAutoFit/>
          </a:bodyPr>
          <a:lstStyle/>
          <a:p>
            <a:r>
              <a:rPr lang="en-US" dirty="0"/>
              <a:t>Level 2: </a:t>
            </a:r>
          </a:p>
          <a:p>
            <a:r>
              <a:rPr lang="en-US" dirty="0"/>
              <a:t>Present in 2 samples</a:t>
            </a:r>
          </a:p>
        </p:txBody>
      </p:sp>
      <p:sp>
        <p:nvSpPr>
          <p:cNvPr id="20" name="TextBox 19">
            <a:extLst>
              <a:ext uri="{FF2B5EF4-FFF2-40B4-BE49-F238E27FC236}">
                <a16:creationId xmlns:a16="http://schemas.microsoft.com/office/drawing/2014/main" id="{01206822-0FC9-C34F-AA11-7F8CFC90E28D}"/>
              </a:ext>
            </a:extLst>
          </p:cNvPr>
          <p:cNvSpPr txBox="1"/>
          <p:nvPr/>
        </p:nvSpPr>
        <p:spPr>
          <a:xfrm>
            <a:off x="185053" y="5232962"/>
            <a:ext cx="1473632" cy="923330"/>
          </a:xfrm>
          <a:prstGeom prst="rect">
            <a:avLst/>
          </a:prstGeom>
          <a:solidFill>
            <a:schemeClr val="bg1"/>
          </a:solidFill>
        </p:spPr>
        <p:txBody>
          <a:bodyPr wrap="square" rtlCol="0">
            <a:spAutoFit/>
          </a:bodyPr>
          <a:lstStyle/>
          <a:p>
            <a:r>
              <a:rPr lang="en-US" dirty="0"/>
              <a:t>Level 1:</a:t>
            </a:r>
          </a:p>
          <a:p>
            <a:r>
              <a:rPr lang="en-US" dirty="0"/>
              <a:t>Present in 1 sample</a:t>
            </a:r>
          </a:p>
        </p:txBody>
      </p:sp>
      <p:sp>
        <p:nvSpPr>
          <p:cNvPr id="22" name="TextBox 21">
            <a:extLst>
              <a:ext uri="{FF2B5EF4-FFF2-40B4-BE49-F238E27FC236}">
                <a16:creationId xmlns:a16="http://schemas.microsoft.com/office/drawing/2014/main" id="{1EA69A02-1705-0044-A6A4-35898BFB4E32}"/>
              </a:ext>
            </a:extLst>
          </p:cNvPr>
          <p:cNvSpPr txBox="1"/>
          <p:nvPr/>
        </p:nvSpPr>
        <p:spPr>
          <a:xfrm>
            <a:off x="173613" y="2166459"/>
            <a:ext cx="1473631" cy="923330"/>
          </a:xfrm>
          <a:prstGeom prst="rect">
            <a:avLst/>
          </a:prstGeom>
          <a:noFill/>
        </p:spPr>
        <p:txBody>
          <a:bodyPr wrap="square" rtlCol="0">
            <a:spAutoFit/>
          </a:bodyPr>
          <a:lstStyle/>
          <a:p>
            <a:r>
              <a:rPr lang="en-US" dirty="0"/>
              <a:t>Level 3: </a:t>
            </a:r>
          </a:p>
          <a:p>
            <a:r>
              <a:rPr lang="en-US" dirty="0"/>
              <a:t>Present in 3 samples</a:t>
            </a:r>
          </a:p>
        </p:txBody>
      </p:sp>
      <p:grpSp>
        <p:nvGrpSpPr>
          <p:cNvPr id="49" name="Group 48">
            <a:extLst>
              <a:ext uri="{FF2B5EF4-FFF2-40B4-BE49-F238E27FC236}">
                <a16:creationId xmlns:a16="http://schemas.microsoft.com/office/drawing/2014/main" id="{6D7033B0-497F-254E-99B3-604707F80F42}"/>
              </a:ext>
            </a:extLst>
          </p:cNvPr>
          <p:cNvGrpSpPr/>
          <p:nvPr/>
        </p:nvGrpSpPr>
        <p:grpSpPr>
          <a:xfrm>
            <a:off x="1867740" y="1111942"/>
            <a:ext cx="4718117" cy="5223545"/>
            <a:chOff x="1867740" y="1107029"/>
            <a:chExt cx="3174161" cy="5429029"/>
          </a:xfrm>
        </p:grpSpPr>
        <p:cxnSp>
          <p:nvCxnSpPr>
            <p:cNvPr id="3" name="Straight Connector 2">
              <a:extLst>
                <a:ext uri="{FF2B5EF4-FFF2-40B4-BE49-F238E27FC236}">
                  <a16:creationId xmlns:a16="http://schemas.microsoft.com/office/drawing/2014/main" id="{8DCFCD8B-402A-884F-915E-571D8B3244F6}"/>
                </a:ext>
              </a:extLst>
            </p:cNvPr>
            <p:cNvCxnSpPr>
              <a:cxnSpLocks/>
            </p:cNvCxnSpPr>
            <p:nvPr/>
          </p:nvCxnSpPr>
          <p:spPr>
            <a:xfrm>
              <a:off x="2434992" y="4991330"/>
              <a:ext cx="0" cy="1518820"/>
            </a:xfrm>
            <a:prstGeom prst="line">
              <a:avLst/>
            </a:prstGeom>
            <a:ln>
              <a:solidFill>
                <a:schemeClr val="accent1"/>
              </a:solidFill>
              <a:prstDash val="lgDash"/>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5CD3A41-46F4-D641-9746-833204D23C7D}"/>
                </a:ext>
              </a:extLst>
            </p:cNvPr>
            <p:cNvCxnSpPr>
              <a:cxnSpLocks/>
            </p:cNvCxnSpPr>
            <p:nvPr/>
          </p:nvCxnSpPr>
          <p:spPr>
            <a:xfrm>
              <a:off x="3450992" y="4991330"/>
              <a:ext cx="0" cy="1544728"/>
            </a:xfrm>
            <a:prstGeom prst="line">
              <a:avLst/>
            </a:prstGeom>
            <a:ln>
              <a:solidFill>
                <a:schemeClr val="accent1"/>
              </a:solidFill>
              <a:prstDash val="lgDash"/>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49431AB6-69F2-734A-ADD3-B0BA71C81DE5}"/>
                </a:ext>
              </a:extLst>
            </p:cNvPr>
            <p:cNvCxnSpPr>
              <a:cxnSpLocks/>
            </p:cNvCxnSpPr>
            <p:nvPr/>
          </p:nvCxnSpPr>
          <p:spPr>
            <a:xfrm>
              <a:off x="4466992" y="4991330"/>
              <a:ext cx="0" cy="1506628"/>
            </a:xfrm>
            <a:prstGeom prst="line">
              <a:avLst/>
            </a:prstGeom>
            <a:ln>
              <a:solidFill>
                <a:schemeClr val="accent1"/>
              </a:solidFill>
              <a:prstDash val="lgDash"/>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440C45D1-D32C-D94A-9828-DE4BD2D1F7AD}"/>
                </a:ext>
              </a:extLst>
            </p:cNvPr>
            <p:cNvSpPr/>
            <p:nvPr/>
          </p:nvSpPr>
          <p:spPr>
            <a:xfrm>
              <a:off x="2504326" y="2307535"/>
              <a:ext cx="1795521" cy="100809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 S2, S3</a:t>
              </a:r>
            </a:p>
          </p:txBody>
        </p:sp>
        <p:sp>
          <p:nvSpPr>
            <p:cNvPr id="7" name="Oval 6">
              <a:extLst>
                <a:ext uri="{FF2B5EF4-FFF2-40B4-BE49-F238E27FC236}">
                  <a16:creationId xmlns:a16="http://schemas.microsoft.com/office/drawing/2014/main" id="{163CA9E2-9AA4-C640-B979-817D81BF5F92}"/>
                </a:ext>
              </a:extLst>
            </p:cNvPr>
            <p:cNvSpPr/>
            <p:nvPr/>
          </p:nvSpPr>
          <p:spPr>
            <a:xfrm>
              <a:off x="1926992" y="3912603"/>
              <a:ext cx="1005779" cy="7237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 S2</a:t>
              </a:r>
            </a:p>
          </p:txBody>
        </p:sp>
        <p:sp>
          <p:nvSpPr>
            <p:cNvPr id="8" name="Oval 7">
              <a:extLst>
                <a:ext uri="{FF2B5EF4-FFF2-40B4-BE49-F238E27FC236}">
                  <a16:creationId xmlns:a16="http://schemas.microsoft.com/office/drawing/2014/main" id="{5A42B423-53BE-3642-92BC-B8FA70CC14A2}"/>
                </a:ext>
              </a:extLst>
            </p:cNvPr>
            <p:cNvSpPr/>
            <p:nvPr/>
          </p:nvSpPr>
          <p:spPr>
            <a:xfrm>
              <a:off x="2953215" y="3918269"/>
              <a:ext cx="995557" cy="7237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 S3</a:t>
              </a:r>
            </a:p>
          </p:txBody>
        </p:sp>
        <p:sp>
          <p:nvSpPr>
            <p:cNvPr id="9" name="Oval 8">
              <a:extLst>
                <a:ext uri="{FF2B5EF4-FFF2-40B4-BE49-F238E27FC236}">
                  <a16:creationId xmlns:a16="http://schemas.microsoft.com/office/drawing/2014/main" id="{ACEDD227-D6E9-0242-AF7C-947324D8D651}"/>
                </a:ext>
              </a:extLst>
            </p:cNvPr>
            <p:cNvSpPr/>
            <p:nvPr/>
          </p:nvSpPr>
          <p:spPr>
            <a:xfrm>
              <a:off x="4105138" y="3913654"/>
              <a:ext cx="723713" cy="7237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S2, S3</a:t>
              </a:r>
            </a:p>
          </p:txBody>
        </p:sp>
        <p:cxnSp>
          <p:nvCxnSpPr>
            <p:cNvPr id="11" name="Straight Connector 10">
              <a:extLst>
                <a:ext uri="{FF2B5EF4-FFF2-40B4-BE49-F238E27FC236}">
                  <a16:creationId xmlns:a16="http://schemas.microsoft.com/office/drawing/2014/main" id="{4775C60B-0D41-964A-81B3-401BC90AD549}"/>
                </a:ext>
              </a:extLst>
            </p:cNvPr>
            <p:cNvCxnSpPr>
              <a:cxnSpLocks/>
            </p:cNvCxnSpPr>
            <p:nvPr/>
          </p:nvCxnSpPr>
          <p:spPr>
            <a:xfrm>
              <a:off x="2942993" y="3484703"/>
              <a:ext cx="0" cy="3013255"/>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39C95B4-0A36-D44C-82F2-182E9C7812F8}"/>
                </a:ext>
              </a:extLst>
            </p:cNvPr>
            <p:cNvCxnSpPr>
              <a:cxnSpLocks/>
            </p:cNvCxnSpPr>
            <p:nvPr/>
          </p:nvCxnSpPr>
          <p:spPr>
            <a:xfrm>
              <a:off x="3958994" y="3484703"/>
              <a:ext cx="0" cy="3013255"/>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726D8D62-CC01-AF4A-B52D-9CD5D31A95B6}"/>
                </a:ext>
              </a:extLst>
            </p:cNvPr>
            <p:cNvSpPr/>
            <p:nvPr/>
          </p:nvSpPr>
          <p:spPr>
            <a:xfrm>
              <a:off x="1877963" y="5583736"/>
              <a:ext cx="616141"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a:t>
              </a:r>
            </a:p>
          </p:txBody>
        </p:sp>
        <p:sp>
          <p:nvSpPr>
            <p:cNvPr id="14" name="Oval 13">
              <a:extLst>
                <a:ext uri="{FF2B5EF4-FFF2-40B4-BE49-F238E27FC236}">
                  <a16:creationId xmlns:a16="http://schemas.microsoft.com/office/drawing/2014/main" id="{3EBA6B89-3E1C-5848-A8D2-D51DA6551F9F}"/>
                </a:ext>
              </a:extLst>
            </p:cNvPr>
            <p:cNvSpPr/>
            <p:nvPr/>
          </p:nvSpPr>
          <p:spPr>
            <a:xfrm>
              <a:off x="2374709" y="5583736"/>
              <a:ext cx="637616"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S2</a:t>
              </a:r>
            </a:p>
          </p:txBody>
        </p:sp>
        <p:sp>
          <p:nvSpPr>
            <p:cNvPr id="15" name="Oval 14">
              <a:extLst>
                <a:ext uri="{FF2B5EF4-FFF2-40B4-BE49-F238E27FC236}">
                  <a16:creationId xmlns:a16="http://schemas.microsoft.com/office/drawing/2014/main" id="{60803D85-33B0-E246-975C-BFDBFF9B1AE1}"/>
                </a:ext>
              </a:extLst>
            </p:cNvPr>
            <p:cNvSpPr/>
            <p:nvPr/>
          </p:nvSpPr>
          <p:spPr>
            <a:xfrm>
              <a:off x="2875838" y="5589832"/>
              <a:ext cx="616141"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a:t>
              </a:r>
            </a:p>
          </p:txBody>
        </p:sp>
        <p:sp>
          <p:nvSpPr>
            <p:cNvPr id="16" name="Oval 15">
              <a:extLst>
                <a:ext uri="{FF2B5EF4-FFF2-40B4-BE49-F238E27FC236}">
                  <a16:creationId xmlns:a16="http://schemas.microsoft.com/office/drawing/2014/main" id="{19349143-87D3-FA4D-8FF2-0BC25A512793}"/>
                </a:ext>
              </a:extLst>
            </p:cNvPr>
            <p:cNvSpPr/>
            <p:nvPr/>
          </p:nvSpPr>
          <p:spPr>
            <a:xfrm>
              <a:off x="3410009" y="5578080"/>
              <a:ext cx="589966"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S3</a:t>
              </a:r>
            </a:p>
          </p:txBody>
        </p:sp>
        <p:sp>
          <p:nvSpPr>
            <p:cNvPr id="17" name="Oval 16">
              <a:extLst>
                <a:ext uri="{FF2B5EF4-FFF2-40B4-BE49-F238E27FC236}">
                  <a16:creationId xmlns:a16="http://schemas.microsoft.com/office/drawing/2014/main" id="{913AE7D7-7868-F749-82D7-1FA1C9668C10}"/>
                </a:ext>
              </a:extLst>
            </p:cNvPr>
            <p:cNvSpPr/>
            <p:nvPr/>
          </p:nvSpPr>
          <p:spPr>
            <a:xfrm>
              <a:off x="3930645" y="5578080"/>
              <a:ext cx="577325"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S2</a:t>
              </a:r>
            </a:p>
          </p:txBody>
        </p:sp>
        <p:sp>
          <p:nvSpPr>
            <p:cNvPr id="18" name="Oval 17">
              <a:extLst>
                <a:ext uri="{FF2B5EF4-FFF2-40B4-BE49-F238E27FC236}">
                  <a16:creationId xmlns:a16="http://schemas.microsoft.com/office/drawing/2014/main" id="{5ADBA082-26F8-4A4E-81C0-B6C6CE328E07}"/>
                </a:ext>
              </a:extLst>
            </p:cNvPr>
            <p:cNvSpPr/>
            <p:nvPr/>
          </p:nvSpPr>
          <p:spPr>
            <a:xfrm>
              <a:off x="4462473" y="5589832"/>
              <a:ext cx="577324"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S3</a:t>
              </a:r>
            </a:p>
          </p:txBody>
        </p:sp>
        <p:cxnSp>
          <p:nvCxnSpPr>
            <p:cNvPr id="23" name="Straight Connector 22">
              <a:extLst>
                <a:ext uri="{FF2B5EF4-FFF2-40B4-BE49-F238E27FC236}">
                  <a16:creationId xmlns:a16="http://schemas.microsoft.com/office/drawing/2014/main" id="{BB0BA5F8-AED6-3542-8CA9-5C875343F0D4}"/>
                </a:ext>
              </a:extLst>
            </p:cNvPr>
            <p:cNvCxnSpPr>
              <a:cxnSpLocks/>
            </p:cNvCxnSpPr>
            <p:nvPr/>
          </p:nvCxnSpPr>
          <p:spPr>
            <a:xfrm>
              <a:off x="1867740" y="1978076"/>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FE85711-0910-E443-8073-0B33AEFB198F}"/>
                </a:ext>
              </a:extLst>
            </p:cNvPr>
            <p:cNvCxnSpPr>
              <a:cxnSpLocks/>
            </p:cNvCxnSpPr>
            <p:nvPr/>
          </p:nvCxnSpPr>
          <p:spPr>
            <a:xfrm>
              <a:off x="1867740" y="3484703"/>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A7CA24A-2504-5548-AFD8-8467A5CB5CEA}"/>
                </a:ext>
              </a:extLst>
            </p:cNvPr>
            <p:cNvCxnSpPr>
              <a:cxnSpLocks/>
            </p:cNvCxnSpPr>
            <p:nvPr/>
          </p:nvCxnSpPr>
          <p:spPr>
            <a:xfrm>
              <a:off x="1867740" y="4991330"/>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586C4B80-50E6-254A-8488-E748448741BA}"/>
                </a:ext>
              </a:extLst>
            </p:cNvPr>
            <p:cNvCxnSpPr>
              <a:cxnSpLocks/>
            </p:cNvCxnSpPr>
            <p:nvPr/>
          </p:nvCxnSpPr>
          <p:spPr>
            <a:xfrm>
              <a:off x="1867740" y="6497958"/>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4A8989A-0174-C74E-8592-EF8B1635BBB6}"/>
                </a:ext>
              </a:extLst>
            </p:cNvPr>
            <p:cNvCxnSpPr>
              <a:cxnSpLocks/>
            </p:cNvCxnSpPr>
            <p:nvPr/>
          </p:nvCxnSpPr>
          <p:spPr>
            <a:xfrm>
              <a:off x="1867740" y="1954065"/>
              <a:ext cx="0" cy="4556085"/>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0AD140F-D4B9-7B41-B80A-A6F0EAB39A4E}"/>
                </a:ext>
              </a:extLst>
            </p:cNvPr>
            <p:cNvCxnSpPr>
              <a:cxnSpLocks/>
            </p:cNvCxnSpPr>
            <p:nvPr/>
          </p:nvCxnSpPr>
          <p:spPr>
            <a:xfrm>
              <a:off x="5035277" y="1978076"/>
              <a:ext cx="0" cy="4556085"/>
            </a:xfrm>
            <a:prstGeom prst="line">
              <a:avLst/>
            </a:prstGeom>
            <a:ln w="57150"/>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98B48E62-C06B-D74B-8DA0-E36F3082F161}"/>
                </a:ext>
              </a:extLst>
            </p:cNvPr>
            <p:cNvGrpSpPr/>
            <p:nvPr/>
          </p:nvGrpSpPr>
          <p:grpSpPr>
            <a:xfrm>
              <a:off x="3163222" y="1107029"/>
              <a:ext cx="493160" cy="701973"/>
              <a:chOff x="3027163" y="1413347"/>
              <a:chExt cx="493160" cy="701973"/>
            </a:xfrm>
          </p:grpSpPr>
          <p:sp>
            <p:nvSpPr>
              <p:cNvPr id="46" name="Oval 45">
                <a:extLst>
                  <a:ext uri="{FF2B5EF4-FFF2-40B4-BE49-F238E27FC236}">
                    <a16:creationId xmlns:a16="http://schemas.microsoft.com/office/drawing/2014/main" id="{433A601A-939B-A640-B3AB-8DFD5351AECE}"/>
                  </a:ext>
                </a:extLst>
              </p:cNvPr>
              <p:cNvSpPr/>
              <p:nvPr/>
            </p:nvSpPr>
            <p:spPr>
              <a:xfrm>
                <a:off x="3027163" y="1413347"/>
                <a:ext cx="493160" cy="701973"/>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tx1"/>
                  </a:solidFill>
                </a:endParaRPr>
              </a:p>
            </p:txBody>
          </p:sp>
          <p:sp>
            <p:nvSpPr>
              <p:cNvPr id="47" name="TextBox 46">
                <a:extLst>
                  <a:ext uri="{FF2B5EF4-FFF2-40B4-BE49-F238E27FC236}">
                    <a16:creationId xmlns:a16="http://schemas.microsoft.com/office/drawing/2014/main" id="{354F7861-741F-164D-BE25-7A2CA10C86DB}"/>
                  </a:ext>
                </a:extLst>
              </p:cNvPr>
              <p:cNvSpPr txBox="1"/>
              <p:nvPr/>
            </p:nvSpPr>
            <p:spPr>
              <a:xfrm>
                <a:off x="3063318" y="1592224"/>
                <a:ext cx="420849" cy="383861"/>
              </a:xfrm>
              <a:prstGeom prst="rect">
                <a:avLst/>
              </a:prstGeom>
              <a:noFill/>
            </p:spPr>
            <p:txBody>
              <a:bodyPr wrap="none" rtlCol="0">
                <a:spAutoFit/>
              </a:bodyPr>
              <a:lstStyle/>
              <a:p>
                <a:pPr algn="ctr"/>
                <a:r>
                  <a:rPr lang="en-US" dirty="0"/>
                  <a:t>Root</a:t>
                </a:r>
              </a:p>
            </p:txBody>
          </p:sp>
        </p:grpSp>
      </p:grpSp>
    </p:spTree>
    <p:extLst>
      <p:ext uri="{BB962C8B-B14F-4D97-AF65-F5344CB8AC3E}">
        <p14:creationId xmlns:p14="http://schemas.microsoft.com/office/powerpoint/2010/main" val="653369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26D00-2FA3-4549-9572-4AF2402B6CA4}"/>
              </a:ext>
            </a:extLst>
          </p:cNvPr>
          <p:cNvSpPr>
            <a:spLocks noGrp="1"/>
          </p:cNvSpPr>
          <p:nvPr>
            <p:ph type="title"/>
          </p:nvPr>
        </p:nvSpPr>
        <p:spPr>
          <a:xfrm>
            <a:off x="838200" y="365126"/>
            <a:ext cx="10515600" cy="723714"/>
          </a:xfrm>
        </p:spPr>
        <p:txBody>
          <a:bodyPr>
            <a:normAutofit/>
          </a:bodyPr>
          <a:lstStyle/>
          <a:p>
            <a:r>
              <a:rPr lang="en-US" sz="2800" dirty="0"/>
              <a:t>Crude tree structure based on sample presence </a:t>
            </a:r>
          </a:p>
        </p:txBody>
      </p:sp>
      <p:sp>
        <p:nvSpPr>
          <p:cNvPr id="19" name="TextBox 18">
            <a:extLst>
              <a:ext uri="{FF2B5EF4-FFF2-40B4-BE49-F238E27FC236}">
                <a16:creationId xmlns:a16="http://schemas.microsoft.com/office/drawing/2014/main" id="{1D5AA8EF-940C-E54A-835E-C5D1DAF6F337}"/>
              </a:ext>
            </a:extLst>
          </p:cNvPr>
          <p:cNvSpPr txBox="1"/>
          <p:nvPr/>
        </p:nvSpPr>
        <p:spPr>
          <a:xfrm>
            <a:off x="185052" y="3763828"/>
            <a:ext cx="1474665" cy="923330"/>
          </a:xfrm>
          <a:prstGeom prst="rect">
            <a:avLst/>
          </a:prstGeom>
          <a:solidFill>
            <a:schemeClr val="bg1"/>
          </a:solidFill>
        </p:spPr>
        <p:txBody>
          <a:bodyPr wrap="square" rtlCol="0">
            <a:spAutoFit/>
          </a:bodyPr>
          <a:lstStyle/>
          <a:p>
            <a:r>
              <a:rPr lang="en-US" dirty="0"/>
              <a:t>Level 2: </a:t>
            </a:r>
          </a:p>
          <a:p>
            <a:r>
              <a:rPr lang="en-US" dirty="0"/>
              <a:t>Present in 2 samples</a:t>
            </a:r>
          </a:p>
        </p:txBody>
      </p:sp>
      <p:sp>
        <p:nvSpPr>
          <p:cNvPr id="20" name="TextBox 19">
            <a:extLst>
              <a:ext uri="{FF2B5EF4-FFF2-40B4-BE49-F238E27FC236}">
                <a16:creationId xmlns:a16="http://schemas.microsoft.com/office/drawing/2014/main" id="{01206822-0FC9-C34F-AA11-7F8CFC90E28D}"/>
              </a:ext>
            </a:extLst>
          </p:cNvPr>
          <p:cNvSpPr txBox="1"/>
          <p:nvPr/>
        </p:nvSpPr>
        <p:spPr>
          <a:xfrm>
            <a:off x="185053" y="5232962"/>
            <a:ext cx="1473632" cy="923330"/>
          </a:xfrm>
          <a:prstGeom prst="rect">
            <a:avLst/>
          </a:prstGeom>
          <a:solidFill>
            <a:schemeClr val="bg1"/>
          </a:solidFill>
        </p:spPr>
        <p:txBody>
          <a:bodyPr wrap="square" rtlCol="0">
            <a:spAutoFit/>
          </a:bodyPr>
          <a:lstStyle/>
          <a:p>
            <a:r>
              <a:rPr lang="en-US" dirty="0"/>
              <a:t>Level 1:</a:t>
            </a:r>
          </a:p>
          <a:p>
            <a:r>
              <a:rPr lang="en-US" dirty="0"/>
              <a:t>Present in 1 sample</a:t>
            </a:r>
          </a:p>
        </p:txBody>
      </p:sp>
      <p:sp>
        <p:nvSpPr>
          <p:cNvPr id="22" name="TextBox 21">
            <a:extLst>
              <a:ext uri="{FF2B5EF4-FFF2-40B4-BE49-F238E27FC236}">
                <a16:creationId xmlns:a16="http://schemas.microsoft.com/office/drawing/2014/main" id="{1EA69A02-1705-0044-A6A4-35898BFB4E32}"/>
              </a:ext>
            </a:extLst>
          </p:cNvPr>
          <p:cNvSpPr txBox="1"/>
          <p:nvPr/>
        </p:nvSpPr>
        <p:spPr>
          <a:xfrm>
            <a:off x="173613" y="2166459"/>
            <a:ext cx="1473631" cy="923330"/>
          </a:xfrm>
          <a:prstGeom prst="rect">
            <a:avLst/>
          </a:prstGeom>
          <a:noFill/>
        </p:spPr>
        <p:txBody>
          <a:bodyPr wrap="square" rtlCol="0">
            <a:spAutoFit/>
          </a:bodyPr>
          <a:lstStyle/>
          <a:p>
            <a:r>
              <a:rPr lang="en-US" dirty="0"/>
              <a:t>Level 3: </a:t>
            </a:r>
          </a:p>
          <a:p>
            <a:r>
              <a:rPr lang="en-US" dirty="0"/>
              <a:t>Present in 3 samples</a:t>
            </a:r>
          </a:p>
        </p:txBody>
      </p:sp>
      <p:grpSp>
        <p:nvGrpSpPr>
          <p:cNvPr id="49" name="Group 48">
            <a:extLst>
              <a:ext uri="{FF2B5EF4-FFF2-40B4-BE49-F238E27FC236}">
                <a16:creationId xmlns:a16="http://schemas.microsoft.com/office/drawing/2014/main" id="{6D7033B0-497F-254E-99B3-604707F80F42}"/>
              </a:ext>
            </a:extLst>
          </p:cNvPr>
          <p:cNvGrpSpPr/>
          <p:nvPr/>
        </p:nvGrpSpPr>
        <p:grpSpPr>
          <a:xfrm>
            <a:off x="1867740" y="1111942"/>
            <a:ext cx="4718117" cy="5223545"/>
            <a:chOff x="1867740" y="1107029"/>
            <a:chExt cx="3174161" cy="5429029"/>
          </a:xfrm>
        </p:grpSpPr>
        <p:cxnSp>
          <p:nvCxnSpPr>
            <p:cNvPr id="3" name="Straight Connector 2">
              <a:extLst>
                <a:ext uri="{FF2B5EF4-FFF2-40B4-BE49-F238E27FC236}">
                  <a16:creationId xmlns:a16="http://schemas.microsoft.com/office/drawing/2014/main" id="{8DCFCD8B-402A-884F-915E-571D8B3244F6}"/>
                </a:ext>
              </a:extLst>
            </p:cNvPr>
            <p:cNvCxnSpPr>
              <a:cxnSpLocks/>
            </p:cNvCxnSpPr>
            <p:nvPr/>
          </p:nvCxnSpPr>
          <p:spPr>
            <a:xfrm>
              <a:off x="2434992" y="4991330"/>
              <a:ext cx="0" cy="1518820"/>
            </a:xfrm>
            <a:prstGeom prst="line">
              <a:avLst/>
            </a:prstGeom>
            <a:ln>
              <a:solidFill>
                <a:schemeClr val="accent1"/>
              </a:solidFill>
              <a:prstDash val="lgDash"/>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5CD3A41-46F4-D641-9746-833204D23C7D}"/>
                </a:ext>
              </a:extLst>
            </p:cNvPr>
            <p:cNvCxnSpPr>
              <a:cxnSpLocks/>
            </p:cNvCxnSpPr>
            <p:nvPr/>
          </p:nvCxnSpPr>
          <p:spPr>
            <a:xfrm>
              <a:off x="3450992" y="4991330"/>
              <a:ext cx="0" cy="1544728"/>
            </a:xfrm>
            <a:prstGeom prst="line">
              <a:avLst/>
            </a:prstGeom>
            <a:ln>
              <a:solidFill>
                <a:schemeClr val="accent1"/>
              </a:solidFill>
              <a:prstDash val="lgDash"/>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49431AB6-69F2-734A-ADD3-B0BA71C81DE5}"/>
                </a:ext>
              </a:extLst>
            </p:cNvPr>
            <p:cNvCxnSpPr>
              <a:cxnSpLocks/>
            </p:cNvCxnSpPr>
            <p:nvPr/>
          </p:nvCxnSpPr>
          <p:spPr>
            <a:xfrm>
              <a:off x="4466992" y="4991330"/>
              <a:ext cx="0" cy="1506628"/>
            </a:xfrm>
            <a:prstGeom prst="line">
              <a:avLst/>
            </a:prstGeom>
            <a:ln>
              <a:solidFill>
                <a:schemeClr val="accent1"/>
              </a:solidFill>
              <a:prstDash val="lgDash"/>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440C45D1-D32C-D94A-9828-DE4BD2D1F7AD}"/>
                </a:ext>
              </a:extLst>
            </p:cNvPr>
            <p:cNvSpPr/>
            <p:nvPr/>
          </p:nvSpPr>
          <p:spPr>
            <a:xfrm>
              <a:off x="2504326" y="2307535"/>
              <a:ext cx="1795521" cy="100809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 S2, S3</a:t>
              </a:r>
            </a:p>
          </p:txBody>
        </p:sp>
        <p:sp>
          <p:nvSpPr>
            <p:cNvPr id="7" name="Oval 6">
              <a:extLst>
                <a:ext uri="{FF2B5EF4-FFF2-40B4-BE49-F238E27FC236}">
                  <a16:creationId xmlns:a16="http://schemas.microsoft.com/office/drawing/2014/main" id="{163CA9E2-9AA4-C640-B979-817D81BF5F92}"/>
                </a:ext>
              </a:extLst>
            </p:cNvPr>
            <p:cNvSpPr/>
            <p:nvPr/>
          </p:nvSpPr>
          <p:spPr>
            <a:xfrm>
              <a:off x="1926992" y="3912603"/>
              <a:ext cx="1005779" cy="7237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 S2</a:t>
              </a:r>
            </a:p>
          </p:txBody>
        </p:sp>
        <p:sp>
          <p:nvSpPr>
            <p:cNvPr id="8" name="Oval 7">
              <a:extLst>
                <a:ext uri="{FF2B5EF4-FFF2-40B4-BE49-F238E27FC236}">
                  <a16:creationId xmlns:a16="http://schemas.microsoft.com/office/drawing/2014/main" id="{5A42B423-53BE-3642-92BC-B8FA70CC14A2}"/>
                </a:ext>
              </a:extLst>
            </p:cNvPr>
            <p:cNvSpPr/>
            <p:nvPr/>
          </p:nvSpPr>
          <p:spPr>
            <a:xfrm>
              <a:off x="2953215" y="3918269"/>
              <a:ext cx="995557" cy="7237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 S3</a:t>
              </a:r>
            </a:p>
          </p:txBody>
        </p:sp>
        <p:sp>
          <p:nvSpPr>
            <p:cNvPr id="9" name="Oval 8">
              <a:extLst>
                <a:ext uri="{FF2B5EF4-FFF2-40B4-BE49-F238E27FC236}">
                  <a16:creationId xmlns:a16="http://schemas.microsoft.com/office/drawing/2014/main" id="{ACEDD227-D6E9-0242-AF7C-947324D8D651}"/>
                </a:ext>
              </a:extLst>
            </p:cNvPr>
            <p:cNvSpPr/>
            <p:nvPr/>
          </p:nvSpPr>
          <p:spPr>
            <a:xfrm>
              <a:off x="4105138" y="3913654"/>
              <a:ext cx="723713" cy="7237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S2, S3</a:t>
              </a:r>
            </a:p>
          </p:txBody>
        </p:sp>
        <p:cxnSp>
          <p:nvCxnSpPr>
            <p:cNvPr id="11" name="Straight Connector 10">
              <a:extLst>
                <a:ext uri="{FF2B5EF4-FFF2-40B4-BE49-F238E27FC236}">
                  <a16:creationId xmlns:a16="http://schemas.microsoft.com/office/drawing/2014/main" id="{4775C60B-0D41-964A-81B3-401BC90AD549}"/>
                </a:ext>
              </a:extLst>
            </p:cNvPr>
            <p:cNvCxnSpPr>
              <a:cxnSpLocks/>
            </p:cNvCxnSpPr>
            <p:nvPr/>
          </p:nvCxnSpPr>
          <p:spPr>
            <a:xfrm>
              <a:off x="2942993" y="3484703"/>
              <a:ext cx="0" cy="3013255"/>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39C95B4-0A36-D44C-82F2-182E9C7812F8}"/>
                </a:ext>
              </a:extLst>
            </p:cNvPr>
            <p:cNvCxnSpPr>
              <a:cxnSpLocks/>
            </p:cNvCxnSpPr>
            <p:nvPr/>
          </p:nvCxnSpPr>
          <p:spPr>
            <a:xfrm>
              <a:off x="3958994" y="3484703"/>
              <a:ext cx="0" cy="3013255"/>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726D8D62-CC01-AF4A-B52D-9CD5D31A95B6}"/>
                </a:ext>
              </a:extLst>
            </p:cNvPr>
            <p:cNvSpPr/>
            <p:nvPr/>
          </p:nvSpPr>
          <p:spPr>
            <a:xfrm>
              <a:off x="1877963" y="5583736"/>
              <a:ext cx="616141"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a:t>
              </a:r>
            </a:p>
          </p:txBody>
        </p:sp>
        <p:sp>
          <p:nvSpPr>
            <p:cNvPr id="14" name="Oval 13">
              <a:extLst>
                <a:ext uri="{FF2B5EF4-FFF2-40B4-BE49-F238E27FC236}">
                  <a16:creationId xmlns:a16="http://schemas.microsoft.com/office/drawing/2014/main" id="{3EBA6B89-3E1C-5848-A8D2-D51DA6551F9F}"/>
                </a:ext>
              </a:extLst>
            </p:cNvPr>
            <p:cNvSpPr/>
            <p:nvPr/>
          </p:nvSpPr>
          <p:spPr>
            <a:xfrm>
              <a:off x="2374709" y="5583736"/>
              <a:ext cx="637616"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S2</a:t>
              </a:r>
            </a:p>
          </p:txBody>
        </p:sp>
        <p:sp>
          <p:nvSpPr>
            <p:cNvPr id="15" name="Oval 14">
              <a:extLst>
                <a:ext uri="{FF2B5EF4-FFF2-40B4-BE49-F238E27FC236}">
                  <a16:creationId xmlns:a16="http://schemas.microsoft.com/office/drawing/2014/main" id="{60803D85-33B0-E246-975C-BFDBFF9B1AE1}"/>
                </a:ext>
              </a:extLst>
            </p:cNvPr>
            <p:cNvSpPr/>
            <p:nvPr/>
          </p:nvSpPr>
          <p:spPr>
            <a:xfrm>
              <a:off x="2875838" y="5589832"/>
              <a:ext cx="616141"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a:t>
              </a:r>
            </a:p>
          </p:txBody>
        </p:sp>
        <p:sp>
          <p:nvSpPr>
            <p:cNvPr id="16" name="Oval 15">
              <a:extLst>
                <a:ext uri="{FF2B5EF4-FFF2-40B4-BE49-F238E27FC236}">
                  <a16:creationId xmlns:a16="http://schemas.microsoft.com/office/drawing/2014/main" id="{19349143-87D3-FA4D-8FF2-0BC25A512793}"/>
                </a:ext>
              </a:extLst>
            </p:cNvPr>
            <p:cNvSpPr/>
            <p:nvPr/>
          </p:nvSpPr>
          <p:spPr>
            <a:xfrm>
              <a:off x="3410009" y="5578080"/>
              <a:ext cx="589966"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S3</a:t>
              </a:r>
            </a:p>
          </p:txBody>
        </p:sp>
        <p:sp>
          <p:nvSpPr>
            <p:cNvPr id="17" name="Oval 16">
              <a:extLst>
                <a:ext uri="{FF2B5EF4-FFF2-40B4-BE49-F238E27FC236}">
                  <a16:creationId xmlns:a16="http://schemas.microsoft.com/office/drawing/2014/main" id="{913AE7D7-7868-F749-82D7-1FA1C9668C10}"/>
                </a:ext>
              </a:extLst>
            </p:cNvPr>
            <p:cNvSpPr/>
            <p:nvPr/>
          </p:nvSpPr>
          <p:spPr>
            <a:xfrm>
              <a:off x="3930645" y="5578080"/>
              <a:ext cx="577325"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S2</a:t>
              </a:r>
            </a:p>
          </p:txBody>
        </p:sp>
        <p:sp>
          <p:nvSpPr>
            <p:cNvPr id="18" name="Oval 17">
              <a:extLst>
                <a:ext uri="{FF2B5EF4-FFF2-40B4-BE49-F238E27FC236}">
                  <a16:creationId xmlns:a16="http://schemas.microsoft.com/office/drawing/2014/main" id="{5ADBA082-26F8-4A4E-81C0-B6C6CE328E07}"/>
                </a:ext>
              </a:extLst>
            </p:cNvPr>
            <p:cNvSpPr/>
            <p:nvPr/>
          </p:nvSpPr>
          <p:spPr>
            <a:xfrm>
              <a:off x="4462473" y="5589832"/>
              <a:ext cx="577324"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S3</a:t>
              </a:r>
            </a:p>
          </p:txBody>
        </p:sp>
        <p:cxnSp>
          <p:nvCxnSpPr>
            <p:cNvPr id="23" name="Straight Connector 22">
              <a:extLst>
                <a:ext uri="{FF2B5EF4-FFF2-40B4-BE49-F238E27FC236}">
                  <a16:creationId xmlns:a16="http://schemas.microsoft.com/office/drawing/2014/main" id="{BB0BA5F8-AED6-3542-8CA9-5C875343F0D4}"/>
                </a:ext>
              </a:extLst>
            </p:cNvPr>
            <p:cNvCxnSpPr>
              <a:cxnSpLocks/>
            </p:cNvCxnSpPr>
            <p:nvPr/>
          </p:nvCxnSpPr>
          <p:spPr>
            <a:xfrm>
              <a:off x="1867740" y="1978076"/>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FE85711-0910-E443-8073-0B33AEFB198F}"/>
                </a:ext>
              </a:extLst>
            </p:cNvPr>
            <p:cNvCxnSpPr>
              <a:cxnSpLocks/>
            </p:cNvCxnSpPr>
            <p:nvPr/>
          </p:nvCxnSpPr>
          <p:spPr>
            <a:xfrm>
              <a:off x="1867740" y="3484703"/>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A7CA24A-2504-5548-AFD8-8467A5CB5CEA}"/>
                </a:ext>
              </a:extLst>
            </p:cNvPr>
            <p:cNvCxnSpPr>
              <a:cxnSpLocks/>
            </p:cNvCxnSpPr>
            <p:nvPr/>
          </p:nvCxnSpPr>
          <p:spPr>
            <a:xfrm>
              <a:off x="1867740" y="4991330"/>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586C4B80-50E6-254A-8488-E748448741BA}"/>
                </a:ext>
              </a:extLst>
            </p:cNvPr>
            <p:cNvCxnSpPr>
              <a:cxnSpLocks/>
            </p:cNvCxnSpPr>
            <p:nvPr/>
          </p:nvCxnSpPr>
          <p:spPr>
            <a:xfrm>
              <a:off x="1867740" y="6497958"/>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4A8989A-0174-C74E-8592-EF8B1635BBB6}"/>
                </a:ext>
              </a:extLst>
            </p:cNvPr>
            <p:cNvCxnSpPr>
              <a:cxnSpLocks/>
            </p:cNvCxnSpPr>
            <p:nvPr/>
          </p:nvCxnSpPr>
          <p:spPr>
            <a:xfrm>
              <a:off x="1867740" y="1954065"/>
              <a:ext cx="0" cy="4556085"/>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0AD140F-D4B9-7B41-B80A-A6F0EAB39A4E}"/>
                </a:ext>
              </a:extLst>
            </p:cNvPr>
            <p:cNvCxnSpPr>
              <a:cxnSpLocks/>
            </p:cNvCxnSpPr>
            <p:nvPr/>
          </p:nvCxnSpPr>
          <p:spPr>
            <a:xfrm>
              <a:off x="5035277" y="1978076"/>
              <a:ext cx="0" cy="4556085"/>
            </a:xfrm>
            <a:prstGeom prst="line">
              <a:avLst/>
            </a:prstGeom>
            <a:ln w="57150"/>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98B48E62-C06B-D74B-8DA0-E36F3082F161}"/>
                </a:ext>
              </a:extLst>
            </p:cNvPr>
            <p:cNvGrpSpPr/>
            <p:nvPr/>
          </p:nvGrpSpPr>
          <p:grpSpPr>
            <a:xfrm>
              <a:off x="3163222" y="1107029"/>
              <a:ext cx="493160" cy="701973"/>
              <a:chOff x="3027163" y="1413347"/>
              <a:chExt cx="493160" cy="701973"/>
            </a:xfrm>
          </p:grpSpPr>
          <p:sp>
            <p:nvSpPr>
              <p:cNvPr id="46" name="Oval 45">
                <a:extLst>
                  <a:ext uri="{FF2B5EF4-FFF2-40B4-BE49-F238E27FC236}">
                    <a16:creationId xmlns:a16="http://schemas.microsoft.com/office/drawing/2014/main" id="{433A601A-939B-A640-B3AB-8DFD5351AECE}"/>
                  </a:ext>
                </a:extLst>
              </p:cNvPr>
              <p:cNvSpPr/>
              <p:nvPr/>
            </p:nvSpPr>
            <p:spPr>
              <a:xfrm>
                <a:off x="3027163" y="1413347"/>
                <a:ext cx="493160" cy="701973"/>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tx1"/>
                  </a:solidFill>
                </a:endParaRPr>
              </a:p>
            </p:txBody>
          </p:sp>
          <p:sp>
            <p:nvSpPr>
              <p:cNvPr id="47" name="TextBox 46">
                <a:extLst>
                  <a:ext uri="{FF2B5EF4-FFF2-40B4-BE49-F238E27FC236}">
                    <a16:creationId xmlns:a16="http://schemas.microsoft.com/office/drawing/2014/main" id="{354F7861-741F-164D-BE25-7A2CA10C86DB}"/>
                  </a:ext>
                </a:extLst>
              </p:cNvPr>
              <p:cNvSpPr txBox="1"/>
              <p:nvPr/>
            </p:nvSpPr>
            <p:spPr>
              <a:xfrm>
                <a:off x="3063318" y="1592224"/>
                <a:ext cx="420849" cy="383861"/>
              </a:xfrm>
              <a:prstGeom prst="rect">
                <a:avLst/>
              </a:prstGeom>
              <a:noFill/>
            </p:spPr>
            <p:txBody>
              <a:bodyPr wrap="none" rtlCol="0">
                <a:spAutoFit/>
              </a:bodyPr>
              <a:lstStyle/>
              <a:p>
                <a:pPr algn="ctr"/>
                <a:r>
                  <a:rPr lang="en-US" dirty="0"/>
                  <a:t>Root</a:t>
                </a:r>
              </a:p>
            </p:txBody>
          </p:sp>
        </p:grpSp>
      </p:grpSp>
      <p:pic>
        <p:nvPicPr>
          <p:cNvPr id="33" name="Picture 32">
            <a:extLst>
              <a:ext uri="{FF2B5EF4-FFF2-40B4-BE49-F238E27FC236}">
                <a16:creationId xmlns:a16="http://schemas.microsoft.com/office/drawing/2014/main" id="{552A0E44-05CB-9A44-B0D7-A8945FFD680D}"/>
              </a:ext>
            </a:extLst>
          </p:cNvPr>
          <p:cNvPicPr>
            <a:picLocks noChangeAspect="1"/>
          </p:cNvPicPr>
          <p:nvPr/>
        </p:nvPicPr>
        <p:blipFill>
          <a:blip r:embed="rId2"/>
          <a:stretch>
            <a:fillRect/>
          </a:stretch>
        </p:blipFill>
        <p:spPr>
          <a:xfrm>
            <a:off x="7464573" y="2222138"/>
            <a:ext cx="3819709" cy="3083379"/>
          </a:xfrm>
          <a:prstGeom prst="rect">
            <a:avLst/>
          </a:prstGeom>
        </p:spPr>
      </p:pic>
      <p:sp>
        <p:nvSpPr>
          <p:cNvPr id="34" name="Rectangle 33">
            <a:extLst>
              <a:ext uri="{FF2B5EF4-FFF2-40B4-BE49-F238E27FC236}">
                <a16:creationId xmlns:a16="http://schemas.microsoft.com/office/drawing/2014/main" id="{262BE80E-0141-5C44-B193-85830809B054}"/>
              </a:ext>
            </a:extLst>
          </p:cNvPr>
          <p:cNvSpPr/>
          <p:nvPr/>
        </p:nvSpPr>
        <p:spPr>
          <a:xfrm>
            <a:off x="8665632" y="5555680"/>
            <a:ext cx="1771379" cy="584775"/>
          </a:xfrm>
          <a:prstGeom prst="rect">
            <a:avLst/>
          </a:prstGeom>
        </p:spPr>
        <p:txBody>
          <a:bodyPr wrap="square">
            <a:spAutoFit/>
          </a:bodyPr>
          <a:lstStyle/>
          <a:p>
            <a:pPr algn="ctr"/>
            <a:r>
              <a:rPr lang="en-US" sz="1600" dirty="0"/>
              <a:t>Present in sample if </a:t>
            </a:r>
            <a:r>
              <a:rPr lang="en-US" sz="1600" dirty="0" err="1"/>
              <a:t>ω</a:t>
            </a:r>
            <a:r>
              <a:rPr lang="en-US" sz="1600" dirty="0"/>
              <a:t> &gt; 0.01</a:t>
            </a:r>
          </a:p>
        </p:txBody>
      </p:sp>
      <p:sp>
        <p:nvSpPr>
          <p:cNvPr id="35" name="Rectangle 34">
            <a:extLst>
              <a:ext uri="{FF2B5EF4-FFF2-40B4-BE49-F238E27FC236}">
                <a16:creationId xmlns:a16="http://schemas.microsoft.com/office/drawing/2014/main" id="{754186FC-D0FA-6A48-B8AD-0C0BDB98E04D}"/>
              </a:ext>
            </a:extLst>
          </p:cNvPr>
          <p:cNvSpPr/>
          <p:nvPr/>
        </p:nvSpPr>
        <p:spPr>
          <a:xfrm>
            <a:off x="9487078" y="1673569"/>
            <a:ext cx="397866" cy="369332"/>
          </a:xfrm>
          <a:prstGeom prst="rect">
            <a:avLst/>
          </a:prstGeom>
        </p:spPr>
        <p:txBody>
          <a:bodyPr wrap="none">
            <a:spAutoFit/>
          </a:bodyPr>
          <a:lstStyle/>
          <a:p>
            <a:r>
              <a:rPr lang="en-US" dirty="0" err="1"/>
              <a:t>ω</a:t>
            </a:r>
            <a:r>
              <a:rPr lang="en-US" dirty="0"/>
              <a:t> </a:t>
            </a:r>
          </a:p>
        </p:txBody>
      </p:sp>
    </p:spTree>
    <p:extLst>
      <p:ext uri="{BB962C8B-B14F-4D97-AF65-F5344CB8AC3E}">
        <p14:creationId xmlns:p14="http://schemas.microsoft.com/office/powerpoint/2010/main" val="15792318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26D00-2FA3-4549-9572-4AF2402B6CA4}"/>
              </a:ext>
            </a:extLst>
          </p:cNvPr>
          <p:cNvSpPr>
            <a:spLocks noGrp="1"/>
          </p:cNvSpPr>
          <p:nvPr>
            <p:ph type="title"/>
          </p:nvPr>
        </p:nvSpPr>
        <p:spPr>
          <a:xfrm>
            <a:off x="838200" y="365126"/>
            <a:ext cx="10515600" cy="723714"/>
          </a:xfrm>
        </p:spPr>
        <p:txBody>
          <a:bodyPr>
            <a:normAutofit/>
          </a:bodyPr>
          <a:lstStyle/>
          <a:p>
            <a:r>
              <a:rPr lang="en-US" sz="2800" dirty="0"/>
              <a:t>Crude tree structure based on sample presence </a:t>
            </a:r>
          </a:p>
        </p:txBody>
      </p:sp>
      <p:sp>
        <p:nvSpPr>
          <p:cNvPr id="19" name="TextBox 18">
            <a:extLst>
              <a:ext uri="{FF2B5EF4-FFF2-40B4-BE49-F238E27FC236}">
                <a16:creationId xmlns:a16="http://schemas.microsoft.com/office/drawing/2014/main" id="{1D5AA8EF-940C-E54A-835E-C5D1DAF6F337}"/>
              </a:ext>
            </a:extLst>
          </p:cNvPr>
          <p:cNvSpPr txBox="1"/>
          <p:nvPr/>
        </p:nvSpPr>
        <p:spPr>
          <a:xfrm>
            <a:off x="185052" y="3763828"/>
            <a:ext cx="1474665" cy="923330"/>
          </a:xfrm>
          <a:prstGeom prst="rect">
            <a:avLst/>
          </a:prstGeom>
          <a:solidFill>
            <a:schemeClr val="bg1"/>
          </a:solidFill>
        </p:spPr>
        <p:txBody>
          <a:bodyPr wrap="square" rtlCol="0">
            <a:spAutoFit/>
          </a:bodyPr>
          <a:lstStyle/>
          <a:p>
            <a:r>
              <a:rPr lang="en-US" dirty="0"/>
              <a:t>Level 2: </a:t>
            </a:r>
          </a:p>
          <a:p>
            <a:r>
              <a:rPr lang="en-US" dirty="0"/>
              <a:t>Present in 2 samples</a:t>
            </a:r>
          </a:p>
        </p:txBody>
      </p:sp>
      <p:sp>
        <p:nvSpPr>
          <p:cNvPr id="20" name="TextBox 19">
            <a:extLst>
              <a:ext uri="{FF2B5EF4-FFF2-40B4-BE49-F238E27FC236}">
                <a16:creationId xmlns:a16="http://schemas.microsoft.com/office/drawing/2014/main" id="{01206822-0FC9-C34F-AA11-7F8CFC90E28D}"/>
              </a:ext>
            </a:extLst>
          </p:cNvPr>
          <p:cNvSpPr txBox="1"/>
          <p:nvPr/>
        </p:nvSpPr>
        <p:spPr>
          <a:xfrm>
            <a:off x="185053" y="5232962"/>
            <a:ext cx="1473632" cy="923330"/>
          </a:xfrm>
          <a:prstGeom prst="rect">
            <a:avLst/>
          </a:prstGeom>
          <a:solidFill>
            <a:schemeClr val="bg1"/>
          </a:solidFill>
        </p:spPr>
        <p:txBody>
          <a:bodyPr wrap="square" rtlCol="0">
            <a:spAutoFit/>
          </a:bodyPr>
          <a:lstStyle/>
          <a:p>
            <a:r>
              <a:rPr lang="en-US" dirty="0"/>
              <a:t>Level 1:</a:t>
            </a:r>
          </a:p>
          <a:p>
            <a:r>
              <a:rPr lang="en-US" dirty="0"/>
              <a:t>Present in 1 sample</a:t>
            </a:r>
          </a:p>
        </p:txBody>
      </p:sp>
      <p:sp>
        <p:nvSpPr>
          <p:cNvPr id="22" name="TextBox 21">
            <a:extLst>
              <a:ext uri="{FF2B5EF4-FFF2-40B4-BE49-F238E27FC236}">
                <a16:creationId xmlns:a16="http://schemas.microsoft.com/office/drawing/2014/main" id="{1EA69A02-1705-0044-A6A4-35898BFB4E32}"/>
              </a:ext>
            </a:extLst>
          </p:cNvPr>
          <p:cNvSpPr txBox="1"/>
          <p:nvPr/>
        </p:nvSpPr>
        <p:spPr>
          <a:xfrm>
            <a:off x="173613" y="2166459"/>
            <a:ext cx="1473631" cy="923330"/>
          </a:xfrm>
          <a:prstGeom prst="rect">
            <a:avLst/>
          </a:prstGeom>
          <a:noFill/>
        </p:spPr>
        <p:txBody>
          <a:bodyPr wrap="square" rtlCol="0">
            <a:spAutoFit/>
          </a:bodyPr>
          <a:lstStyle/>
          <a:p>
            <a:r>
              <a:rPr lang="en-US" dirty="0"/>
              <a:t>Level 3: </a:t>
            </a:r>
          </a:p>
          <a:p>
            <a:r>
              <a:rPr lang="en-US" dirty="0"/>
              <a:t>Present in 3 samples</a:t>
            </a:r>
          </a:p>
        </p:txBody>
      </p:sp>
      <p:grpSp>
        <p:nvGrpSpPr>
          <p:cNvPr id="49" name="Group 48">
            <a:extLst>
              <a:ext uri="{FF2B5EF4-FFF2-40B4-BE49-F238E27FC236}">
                <a16:creationId xmlns:a16="http://schemas.microsoft.com/office/drawing/2014/main" id="{6D7033B0-497F-254E-99B3-604707F80F42}"/>
              </a:ext>
            </a:extLst>
          </p:cNvPr>
          <p:cNvGrpSpPr/>
          <p:nvPr/>
        </p:nvGrpSpPr>
        <p:grpSpPr>
          <a:xfrm>
            <a:off x="1867740" y="1111942"/>
            <a:ext cx="4718117" cy="5223545"/>
            <a:chOff x="1867740" y="1107029"/>
            <a:chExt cx="3174161" cy="5429029"/>
          </a:xfrm>
        </p:grpSpPr>
        <p:cxnSp>
          <p:nvCxnSpPr>
            <p:cNvPr id="3" name="Straight Connector 2">
              <a:extLst>
                <a:ext uri="{FF2B5EF4-FFF2-40B4-BE49-F238E27FC236}">
                  <a16:creationId xmlns:a16="http://schemas.microsoft.com/office/drawing/2014/main" id="{8DCFCD8B-402A-884F-915E-571D8B3244F6}"/>
                </a:ext>
              </a:extLst>
            </p:cNvPr>
            <p:cNvCxnSpPr>
              <a:cxnSpLocks/>
            </p:cNvCxnSpPr>
            <p:nvPr/>
          </p:nvCxnSpPr>
          <p:spPr>
            <a:xfrm>
              <a:off x="2434992" y="4991330"/>
              <a:ext cx="0" cy="1518820"/>
            </a:xfrm>
            <a:prstGeom prst="line">
              <a:avLst/>
            </a:prstGeom>
            <a:ln>
              <a:solidFill>
                <a:schemeClr val="accent1"/>
              </a:solidFill>
              <a:prstDash val="lgDash"/>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5CD3A41-46F4-D641-9746-833204D23C7D}"/>
                </a:ext>
              </a:extLst>
            </p:cNvPr>
            <p:cNvCxnSpPr>
              <a:cxnSpLocks/>
            </p:cNvCxnSpPr>
            <p:nvPr/>
          </p:nvCxnSpPr>
          <p:spPr>
            <a:xfrm>
              <a:off x="3450992" y="4991330"/>
              <a:ext cx="0" cy="1544728"/>
            </a:xfrm>
            <a:prstGeom prst="line">
              <a:avLst/>
            </a:prstGeom>
            <a:ln>
              <a:solidFill>
                <a:schemeClr val="accent1"/>
              </a:solidFill>
              <a:prstDash val="lgDash"/>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49431AB6-69F2-734A-ADD3-B0BA71C81DE5}"/>
                </a:ext>
              </a:extLst>
            </p:cNvPr>
            <p:cNvCxnSpPr>
              <a:cxnSpLocks/>
            </p:cNvCxnSpPr>
            <p:nvPr/>
          </p:nvCxnSpPr>
          <p:spPr>
            <a:xfrm>
              <a:off x="4466992" y="4991330"/>
              <a:ext cx="0" cy="1506628"/>
            </a:xfrm>
            <a:prstGeom prst="line">
              <a:avLst/>
            </a:prstGeom>
            <a:ln>
              <a:solidFill>
                <a:schemeClr val="accent1"/>
              </a:solidFill>
              <a:prstDash val="lgDash"/>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440C45D1-D32C-D94A-9828-DE4BD2D1F7AD}"/>
                </a:ext>
              </a:extLst>
            </p:cNvPr>
            <p:cNvSpPr/>
            <p:nvPr/>
          </p:nvSpPr>
          <p:spPr>
            <a:xfrm>
              <a:off x="2504326" y="2307535"/>
              <a:ext cx="1795521" cy="100809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 S2, S3</a:t>
              </a:r>
            </a:p>
          </p:txBody>
        </p:sp>
        <p:sp>
          <p:nvSpPr>
            <p:cNvPr id="7" name="Oval 6">
              <a:extLst>
                <a:ext uri="{FF2B5EF4-FFF2-40B4-BE49-F238E27FC236}">
                  <a16:creationId xmlns:a16="http://schemas.microsoft.com/office/drawing/2014/main" id="{163CA9E2-9AA4-C640-B979-817D81BF5F92}"/>
                </a:ext>
              </a:extLst>
            </p:cNvPr>
            <p:cNvSpPr/>
            <p:nvPr/>
          </p:nvSpPr>
          <p:spPr>
            <a:xfrm>
              <a:off x="1926992" y="3912603"/>
              <a:ext cx="1005779" cy="7237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 S2</a:t>
              </a:r>
            </a:p>
          </p:txBody>
        </p:sp>
        <p:sp>
          <p:nvSpPr>
            <p:cNvPr id="8" name="Oval 7">
              <a:extLst>
                <a:ext uri="{FF2B5EF4-FFF2-40B4-BE49-F238E27FC236}">
                  <a16:creationId xmlns:a16="http://schemas.microsoft.com/office/drawing/2014/main" id="{5A42B423-53BE-3642-92BC-B8FA70CC14A2}"/>
                </a:ext>
              </a:extLst>
            </p:cNvPr>
            <p:cNvSpPr/>
            <p:nvPr/>
          </p:nvSpPr>
          <p:spPr>
            <a:xfrm>
              <a:off x="2953215" y="3918269"/>
              <a:ext cx="995557" cy="7237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 S3</a:t>
              </a:r>
            </a:p>
          </p:txBody>
        </p:sp>
        <p:sp>
          <p:nvSpPr>
            <p:cNvPr id="9" name="Oval 8">
              <a:extLst>
                <a:ext uri="{FF2B5EF4-FFF2-40B4-BE49-F238E27FC236}">
                  <a16:creationId xmlns:a16="http://schemas.microsoft.com/office/drawing/2014/main" id="{ACEDD227-D6E9-0242-AF7C-947324D8D651}"/>
                </a:ext>
              </a:extLst>
            </p:cNvPr>
            <p:cNvSpPr/>
            <p:nvPr/>
          </p:nvSpPr>
          <p:spPr>
            <a:xfrm>
              <a:off x="4105138" y="3913654"/>
              <a:ext cx="723713" cy="72371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S2, S3</a:t>
              </a:r>
            </a:p>
          </p:txBody>
        </p:sp>
        <p:cxnSp>
          <p:nvCxnSpPr>
            <p:cNvPr id="11" name="Straight Connector 10">
              <a:extLst>
                <a:ext uri="{FF2B5EF4-FFF2-40B4-BE49-F238E27FC236}">
                  <a16:creationId xmlns:a16="http://schemas.microsoft.com/office/drawing/2014/main" id="{4775C60B-0D41-964A-81B3-401BC90AD549}"/>
                </a:ext>
              </a:extLst>
            </p:cNvPr>
            <p:cNvCxnSpPr>
              <a:cxnSpLocks/>
            </p:cNvCxnSpPr>
            <p:nvPr/>
          </p:nvCxnSpPr>
          <p:spPr>
            <a:xfrm>
              <a:off x="2942993" y="3484703"/>
              <a:ext cx="0" cy="3013255"/>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39C95B4-0A36-D44C-82F2-182E9C7812F8}"/>
                </a:ext>
              </a:extLst>
            </p:cNvPr>
            <p:cNvCxnSpPr>
              <a:cxnSpLocks/>
            </p:cNvCxnSpPr>
            <p:nvPr/>
          </p:nvCxnSpPr>
          <p:spPr>
            <a:xfrm>
              <a:off x="3958994" y="3484703"/>
              <a:ext cx="0" cy="3013255"/>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726D8D62-CC01-AF4A-B52D-9CD5D31A95B6}"/>
                </a:ext>
              </a:extLst>
            </p:cNvPr>
            <p:cNvSpPr/>
            <p:nvPr/>
          </p:nvSpPr>
          <p:spPr>
            <a:xfrm>
              <a:off x="1877963" y="5583736"/>
              <a:ext cx="616141"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a:t>
              </a:r>
            </a:p>
          </p:txBody>
        </p:sp>
        <p:sp>
          <p:nvSpPr>
            <p:cNvPr id="14" name="Oval 13">
              <a:extLst>
                <a:ext uri="{FF2B5EF4-FFF2-40B4-BE49-F238E27FC236}">
                  <a16:creationId xmlns:a16="http://schemas.microsoft.com/office/drawing/2014/main" id="{3EBA6B89-3E1C-5848-A8D2-D51DA6551F9F}"/>
                </a:ext>
              </a:extLst>
            </p:cNvPr>
            <p:cNvSpPr/>
            <p:nvPr/>
          </p:nvSpPr>
          <p:spPr>
            <a:xfrm>
              <a:off x="2374709" y="5583736"/>
              <a:ext cx="637616"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S2</a:t>
              </a:r>
            </a:p>
          </p:txBody>
        </p:sp>
        <p:sp>
          <p:nvSpPr>
            <p:cNvPr id="15" name="Oval 14">
              <a:extLst>
                <a:ext uri="{FF2B5EF4-FFF2-40B4-BE49-F238E27FC236}">
                  <a16:creationId xmlns:a16="http://schemas.microsoft.com/office/drawing/2014/main" id="{60803D85-33B0-E246-975C-BFDBFF9B1AE1}"/>
                </a:ext>
              </a:extLst>
            </p:cNvPr>
            <p:cNvSpPr/>
            <p:nvPr/>
          </p:nvSpPr>
          <p:spPr>
            <a:xfrm>
              <a:off x="2875838" y="5589832"/>
              <a:ext cx="616141"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S1</a:t>
              </a:r>
            </a:p>
          </p:txBody>
        </p:sp>
        <p:sp>
          <p:nvSpPr>
            <p:cNvPr id="16" name="Oval 15">
              <a:extLst>
                <a:ext uri="{FF2B5EF4-FFF2-40B4-BE49-F238E27FC236}">
                  <a16:creationId xmlns:a16="http://schemas.microsoft.com/office/drawing/2014/main" id="{19349143-87D3-FA4D-8FF2-0BC25A512793}"/>
                </a:ext>
              </a:extLst>
            </p:cNvPr>
            <p:cNvSpPr/>
            <p:nvPr/>
          </p:nvSpPr>
          <p:spPr>
            <a:xfrm>
              <a:off x="3410009" y="5578080"/>
              <a:ext cx="589966"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S3</a:t>
              </a:r>
            </a:p>
          </p:txBody>
        </p:sp>
        <p:sp>
          <p:nvSpPr>
            <p:cNvPr id="17" name="Oval 16">
              <a:extLst>
                <a:ext uri="{FF2B5EF4-FFF2-40B4-BE49-F238E27FC236}">
                  <a16:creationId xmlns:a16="http://schemas.microsoft.com/office/drawing/2014/main" id="{913AE7D7-7868-F749-82D7-1FA1C9668C10}"/>
                </a:ext>
              </a:extLst>
            </p:cNvPr>
            <p:cNvSpPr/>
            <p:nvPr/>
          </p:nvSpPr>
          <p:spPr>
            <a:xfrm>
              <a:off x="3930645" y="5578080"/>
              <a:ext cx="577325"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S2</a:t>
              </a:r>
            </a:p>
          </p:txBody>
        </p:sp>
        <p:sp>
          <p:nvSpPr>
            <p:cNvPr id="18" name="Oval 17">
              <a:extLst>
                <a:ext uri="{FF2B5EF4-FFF2-40B4-BE49-F238E27FC236}">
                  <a16:creationId xmlns:a16="http://schemas.microsoft.com/office/drawing/2014/main" id="{5ADBA082-26F8-4A4E-81C0-B6C6CE328E07}"/>
                </a:ext>
              </a:extLst>
            </p:cNvPr>
            <p:cNvSpPr/>
            <p:nvPr/>
          </p:nvSpPr>
          <p:spPr>
            <a:xfrm>
              <a:off x="4462473" y="5589832"/>
              <a:ext cx="577324" cy="369332"/>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S3</a:t>
              </a:r>
            </a:p>
          </p:txBody>
        </p:sp>
        <p:cxnSp>
          <p:nvCxnSpPr>
            <p:cNvPr id="23" name="Straight Connector 22">
              <a:extLst>
                <a:ext uri="{FF2B5EF4-FFF2-40B4-BE49-F238E27FC236}">
                  <a16:creationId xmlns:a16="http://schemas.microsoft.com/office/drawing/2014/main" id="{BB0BA5F8-AED6-3542-8CA9-5C875343F0D4}"/>
                </a:ext>
              </a:extLst>
            </p:cNvPr>
            <p:cNvCxnSpPr>
              <a:cxnSpLocks/>
            </p:cNvCxnSpPr>
            <p:nvPr/>
          </p:nvCxnSpPr>
          <p:spPr>
            <a:xfrm>
              <a:off x="1867740" y="1978076"/>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FE85711-0910-E443-8073-0B33AEFB198F}"/>
                </a:ext>
              </a:extLst>
            </p:cNvPr>
            <p:cNvCxnSpPr>
              <a:cxnSpLocks/>
            </p:cNvCxnSpPr>
            <p:nvPr/>
          </p:nvCxnSpPr>
          <p:spPr>
            <a:xfrm>
              <a:off x="1867740" y="3484703"/>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A7CA24A-2504-5548-AFD8-8467A5CB5CEA}"/>
                </a:ext>
              </a:extLst>
            </p:cNvPr>
            <p:cNvCxnSpPr>
              <a:cxnSpLocks/>
            </p:cNvCxnSpPr>
            <p:nvPr/>
          </p:nvCxnSpPr>
          <p:spPr>
            <a:xfrm>
              <a:off x="1867740" y="4991330"/>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586C4B80-50E6-254A-8488-E748448741BA}"/>
                </a:ext>
              </a:extLst>
            </p:cNvPr>
            <p:cNvCxnSpPr>
              <a:cxnSpLocks/>
            </p:cNvCxnSpPr>
            <p:nvPr/>
          </p:nvCxnSpPr>
          <p:spPr>
            <a:xfrm>
              <a:off x="1867740" y="6497958"/>
              <a:ext cx="3174161"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4A8989A-0174-C74E-8592-EF8B1635BBB6}"/>
                </a:ext>
              </a:extLst>
            </p:cNvPr>
            <p:cNvCxnSpPr>
              <a:cxnSpLocks/>
            </p:cNvCxnSpPr>
            <p:nvPr/>
          </p:nvCxnSpPr>
          <p:spPr>
            <a:xfrm>
              <a:off x="1867740" y="1954065"/>
              <a:ext cx="0" cy="4556085"/>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0AD140F-D4B9-7B41-B80A-A6F0EAB39A4E}"/>
                </a:ext>
              </a:extLst>
            </p:cNvPr>
            <p:cNvCxnSpPr>
              <a:cxnSpLocks/>
            </p:cNvCxnSpPr>
            <p:nvPr/>
          </p:nvCxnSpPr>
          <p:spPr>
            <a:xfrm>
              <a:off x="5035277" y="1978076"/>
              <a:ext cx="0" cy="4556085"/>
            </a:xfrm>
            <a:prstGeom prst="line">
              <a:avLst/>
            </a:prstGeom>
            <a:ln w="57150"/>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98B48E62-C06B-D74B-8DA0-E36F3082F161}"/>
                </a:ext>
              </a:extLst>
            </p:cNvPr>
            <p:cNvGrpSpPr/>
            <p:nvPr/>
          </p:nvGrpSpPr>
          <p:grpSpPr>
            <a:xfrm>
              <a:off x="3163222" y="1107029"/>
              <a:ext cx="493160" cy="701973"/>
              <a:chOff x="3027163" y="1413347"/>
              <a:chExt cx="493160" cy="701973"/>
            </a:xfrm>
          </p:grpSpPr>
          <p:sp>
            <p:nvSpPr>
              <p:cNvPr id="46" name="Oval 45">
                <a:extLst>
                  <a:ext uri="{FF2B5EF4-FFF2-40B4-BE49-F238E27FC236}">
                    <a16:creationId xmlns:a16="http://schemas.microsoft.com/office/drawing/2014/main" id="{433A601A-939B-A640-B3AB-8DFD5351AECE}"/>
                  </a:ext>
                </a:extLst>
              </p:cNvPr>
              <p:cNvSpPr/>
              <p:nvPr/>
            </p:nvSpPr>
            <p:spPr>
              <a:xfrm>
                <a:off x="3027163" y="1413347"/>
                <a:ext cx="493160" cy="701973"/>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a:solidFill>
                    <a:schemeClr val="tx1"/>
                  </a:solidFill>
                </a:endParaRPr>
              </a:p>
            </p:txBody>
          </p:sp>
          <p:sp>
            <p:nvSpPr>
              <p:cNvPr id="47" name="TextBox 46">
                <a:extLst>
                  <a:ext uri="{FF2B5EF4-FFF2-40B4-BE49-F238E27FC236}">
                    <a16:creationId xmlns:a16="http://schemas.microsoft.com/office/drawing/2014/main" id="{354F7861-741F-164D-BE25-7A2CA10C86DB}"/>
                  </a:ext>
                </a:extLst>
              </p:cNvPr>
              <p:cNvSpPr txBox="1"/>
              <p:nvPr/>
            </p:nvSpPr>
            <p:spPr>
              <a:xfrm>
                <a:off x="3063318" y="1592224"/>
                <a:ext cx="420849" cy="383861"/>
              </a:xfrm>
              <a:prstGeom prst="rect">
                <a:avLst/>
              </a:prstGeom>
              <a:noFill/>
            </p:spPr>
            <p:txBody>
              <a:bodyPr wrap="none" rtlCol="0">
                <a:spAutoFit/>
              </a:bodyPr>
              <a:lstStyle/>
              <a:p>
                <a:pPr algn="ctr"/>
                <a:r>
                  <a:rPr lang="en-US" dirty="0"/>
                  <a:t>Root</a:t>
                </a:r>
              </a:p>
            </p:txBody>
          </p:sp>
        </p:grpSp>
      </p:grpSp>
      <p:cxnSp>
        <p:nvCxnSpPr>
          <p:cNvPr id="21" name="Straight Connector 20">
            <a:extLst>
              <a:ext uri="{FF2B5EF4-FFF2-40B4-BE49-F238E27FC236}">
                <a16:creationId xmlns:a16="http://schemas.microsoft.com/office/drawing/2014/main" id="{39530E59-EEE9-B44F-B783-7DE8F0246544}"/>
              </a:ext>
            </a:extLst>
          </p:cNvPr>
          <p:cNvCxnSpPr/>
          <p:nvPr/>
        </p:nvCxnSpPr>
        <p:spPr>
          <a:xfrm>
            <a:off x="4976209" y="3429000"/>
            <a:ext cx="1599802" cy="288155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3D8F5DA-E65A-1747-B916-2D7AB56F0D62}"/>
              </a:ext>
            </a:extLst>
          </p:cNvPr>
          <p:cNvCxnSpPr>
            <a:cxnSpLocks/>
          </p:cNvCxnSpPr>
          <p:nvPr/>
        </p:nvCxnSpPr>
        <p:spPr>
          <a:xfrm flipH="1">
            <a:off x="4991379" y="3399623"/>
            <a:ext cx="1562314" cy="289920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pic>
        <p:nvPicPr>
          <p:cNvPr id="36" name="Picture 35">
            <a:extLst>
              <a:ext uri="{FF2B5EF4-FFF2-40B4-BE49-F238E27FC236}">
                <a16:creationId xmlns:a16="http://schemas.microsoft.com/office/drawing/2014/main" id="{E444F3C1-9D25-6D4A-9E45-17FF5F21C053}"/>
              </a:ext>
            </a:extLst>
          </p:cNvPr>
          <p:cNvPicPr>
            <a:picLocks noChangeAspect="1"/>
          </p:cNvPicPr>
          <p:nvPr/>
        </p:nvPicPr>
        <p:blipFill>
          <a:blip r:embed="rId2"/>
          <a:stretch>
            <a:fillRect/>
          </a:stretch>
        </p:blipFill>
        <p:spPr>
          <a:xfrm>
            <a:off x="7464573" y="2222138"/>
            <a:ext cx="3819709" cy="3083379"/>
          </a:xfrm>
          <a:prstGeom prst="rect">
            <a:avLst/>
          </a:prstGeom>
        </p:spPr>
      </p:pic>
      <p:sp>
        <p:nvSpPr>
          <p:cNvPr id="38" name="Rectangle 37">
            <a:extLst>
              <a:ext uri="{FF2B5EF4-FFF2-40B4-BE49-F238E27FC236}">
                <a16:creationId xmlns:a16="http://schemas.microsoft.com/office/drawing/2014/main" id="{5EDC8701-366F-B647-A983-6B0D86B0FF36}"/>
              </a:ext>
            </a:extLst>
          </p:cNvPr>
          <p:cNvSpPr/>
          <p:nvPr/>
        </p:nvSpPr>
        <p:spPr>
          <a:xfrm>
            <a:off x="8665632" y="5555680"/>
            <a:ext cx="1771379" cy="584775"/>
          </a:xfrm>
          <a:prstGeom prst="rect">
            <a:avLst/>
          </a:prstGeom>
        </p:spPr>
        <p:txBody>
          <a:bodyPr wrap="square">
            <a:spAutoFit/>
          </a:bodyPr>
          <a:lstStyle/>
          <a:p>
            <a:pPr algn="ctr"/>
            <a:r>
              <a:rPr lang="en-US" sz="1600" dirty="0"/>
              <a:t>Present in sample if </a:t>
            </a:r>
            <a:r>
              <a:rPr lang="en-US" sz="1600" dirty="0" err="1"/>
              <a:t>ω</a:t>
            </a:r>
            <a:r>
              <a:rPr lang="en-US" sz="1600" dirty="0"/>
              <a:t> &gt; 0.01</a:t>
            </a:r>
          </a:p>
        </p:txBody>
      </p:sp>
      <p:sp>
        <p:nvSpPr>
          <p:cNvPr id="39" name="Rectangle 38">
            <a:extLst>
              <a:ext uri="{FF2B5EF4-FFF2-40B4-BE49-F238E27FC236}">
                <a16:creationId xmlns:a16="http://schemas.microsoft.com/office/drawing/2014/main" id="{4418C1D6-52D7-CA40-9329-29854E9D2AFB}"/>
              </a:ext>
            </a:extLst>
          </p:cNvPr>
          <p:cNvSpPr/>
          <p:nvPr/>
        </p:nvSpPr>
        <p:spPr>
          <a:xfrm>
            <a:off x="9487078" y="1673569"/>
            <a:ext cx="397866" cy="369332"/>
          </a:xfrm>
          <a:prstGeom prst="rect">
            <a:avLst/>
          </a:prstGeom>
        </p:spPr>
        <p:txBody>
          <a:bodyPr wrap="none">
            <a:spAutoFit/>
          </a:bodyPr>
          <a:lstStyle/>
          <a:p>
            <a:r>
              <a:rPr lang="en-US" dirty="0" err="1"/>
              <a:t>ω</a:t>
            </a:r>
            <a:r>
              <a:rPr lang="en-US" dirty="0"/>
              <a:t> </a:t>
            </a:r>
          </a:p>
        </p:txBody>
      </p:sp>
    </p:spTree>
    <p:extLst>
      <p:ext uri="{BB962C8B-B14F-4D97-AF65-F5344CB8AC3E}">
        <p14:creationId xmlns:p14="http://schemas.microsoft.com/office/powerpoint/2010/main" val="14169898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5" name="Table 34">
            <a:extLst>
              <a:ext uri="{FF2B5EF4-FFF2-40B4-BE49-F238E27FC236}">
                <a16:creationId xmlns:a16="http://schemas.microsoft.com/office/drawing/2014/main" id="{8CD8D39B-71E6-6243-B853-F9DD0AFDB5D5}"/>
              </a:ext>
            </a:extLst>
          </p:cNvPr>
          <p:cNvGraphicFramePr>
            <a:graphicFrameLocks noGrp="1"/>
          </p:cNvGraphicFramePr>
          <p:nvPr/>
        </p:nvGraphicFramePr>
        <p:xfrm>
          <a:off x="5326912" y="1414130"/>
          <a:ext cx="6629777" cy="5312470"/>
        </p:xfrm>
        <a:graphic>
          <a:graphicData uri="http://schemas.openxmlformats.org/drawingml/2006/table">
            <a:tbl>
              <a:tblPr firstRow="1" bandRow="1">
                <a:tableStyleId>{5C22544A-7EE6-4342-B048-85BDC9FD1C3A}</a:tableStyleId>
              </a:tblPr>
              <a:tblGrid>
                <a:gridCol w="602707">
                  <a:extLst>
                    <a:ext uri="{9D8B030D-6E8A-4147-A177-3AD203B41FA5}">
                      <a16:colId xmlns:a16="http://schemas.microsoft.com/office/drawing/2014/main" val="3382499790"/>
                    </a:ext>
                  </a:extLst>
                </a:gridCol>
                <a:gridCol w="602707">
                  <a:extLst>
                    <a:ext uri="{9D8B030D-6E8A-4147-A177-3AD203B41FA5}">
                      <a16:colId xmlns:a16="http://schemas.microsoft.com/office/drawing/2014/main" val="2840473121"/>
                    </a:ext>
                  </a:extLst>
                </a:gridCol>
                <a:gridCol w="602707">
                  <a:extLst>
                    <a:ext uri="{9D8B030D-6E8A-4147-A177-3AD203B41FA5}">
                      <a16:colId xmlns:a16="http://schemas.microsoft.com/office/drawing/2014/main" val="1020499543"/>
                    </a:ext>
                  </a:extLst>
                </a:gridCol>
                <a:gridCol w="602707">
                  <a:extLst>
                    <a:ext uri="{9D8B030D-6E8A-4147-A177-3AD203B41FA5}">
                      <a16:colId xmlns:a16="http://schemas.microsoft.com/office/drawing/2014/main" val="763296561"/>
                    </a:ext>
                  </a:extLst>
                </a:gridCol>
                <a:gridCol w="602707">
                  <a:extLst>
                    <a:ext uri="{9D8B030D-6E8A-4147-A177-3AD203B41FA5}">
                      <a16:colId xmlns:a16="http://schemas.microsoft.com/office/drawing/2014/main" val="2674329282"/>
                    </a:ext>
                  </a:extLst>
                </a:gridCol>
                <a:gridCol w="602707">
                  <a:extLst>
                    <a:ext uri="{9D8B030D-6E8A-4147-A177-3AD203B41FA5}">
                      <a16:colId xmlns:a16="http://schemas.microsoft.com/office/drawing/2014/main" val="2835177305"/>
                    </a:ext>
                  </a:extLst>
                </a:gridCol>
                <a:gridCol w="602707">
                  <a:extLst>
                    <a:ext uri="{9D8B030D-6E8A-4147-A177-3AD203B41FA5}">
                      <a16:colId xmlns:a16="http://schemas.microsoft.com/office/drawing/2014/main" val="2104659244"/>
                    </a:ext>
                  </a:extLst>
                </a:gridCol>
                <a:gridCol w="602707">
                  <a:extLst>
                    <a:ext uri="{9D8B030D-6E8A-4147-A177-3AD203B41FA5}">
                      <a16:colId xmlns:a16="http://schemas.microsoft.com/office/drawing/2014/main" val="3185212664"/>
                    </a:ext>
                  </a:extLst>
                </a:gridCol>
                <a:gridCol w="602707">
                  <a:extLst>
                    <a:ext uri="{9D8B030D-6E8A-4147-A177-3AD203B41FA5}">
                      <a16:colId xmlns:a16="http://schemas.microsoft.com/office/drawing/2014/main" val="3152940129"/>
                    </a:ext>
                  </a:extLst>
                </a:gridCol>
                <a:gridCol w="602707">
                  <a:extLst>
                    <a:ext uri="{9D8B030D-6E8A-4147-A177-3AD203B41FA5}">
                      <a16:colId xmlns:a16="http://schemas.microsoft.com/office/drawing/2014/main" val="4032822331"/>
                    </a:ext>
                  </a:extLst>
                </a:gridCol>
                <a:gridCol w="602707">
                  <a:extLst>
                    <a:ext uri="{9D8B030D-6E8A-4147-A177-3AD203B41FA5}">
                      <a16:colId xmlns:a16="http://schemas.microsoft.com/office/drawing/2014/main" val="149262565"/>
                    </a:ext>
                  </a:extLst>
                </a:gridCol>
              </a:tblGrid>
              <a:tr h="425913">
                <a:tc>
                  <a:txBody>
                    <a:bodyPr/>
                    <a:lstStyle/>
                    <a:p>
                      <a:pPr algn="ctr"/>
                      <a:endParaRPr lang="en-US" sz="1600" b="0" dirty="0">
                        <a:solidFill>
                          <a:schemeClr val="bg1"/>
                        </a:solidFill>
                      </a:endParaRPr>
                    </a:p>
                  </a:txBody>
                  <a:tcPr anchor="ctr">
                    <a:solidFill>
                      <a:schemeClr val="accent1"/>
                    </a:solidFill>
                  </a:tcPr>
                </a:tc>
                <a:tc>
                  <a:txBody>
                    <a:bodyPr/>
                    <a:lstStyle/>
                    <a:p>
                      <a:pPr algn="ctr"/>
                      <a:r>
                        <a:rPr lang="en-US" sz="1600" b="0" dirty="0"/>
                        <a:t>1</a:t>
                      </a:r>
                    </a:p>
                  </a:txBody>
                  <a:tcPr anchor="ctr"/>
                </a:tc>
                <a:tc>
                  <a:txBody>
                    <a:bodyPr/>
                    <a:lstStyle/>
                    <a:p>
                      <a:pPr algn="ctr"/>
                      <a:r>
                        <a:rPr lang="en-US" sz="1600" b="0" dirty="0"/>
                        <a:t>2</a:t>
                      </a:r>
                    </a:p>
                  </a:txBody>
                  <a:tcPr anchor="ctr"/>
                </a:tc>
                <a:tc>
                  <a:txBody>
                    <a:bodyPr/>
                    <a:lstStyle/>
                    <a:p>
                      <a:pPr algn="ctr"/>
                      <a:r>
                        <a:rPr lang="en-US" sz="1600" b="0" dirty="0"/>
                        <a:t>3</a:t>
                      </a:r>
                    </a:p>
                  </a:txBody>
                  <a:tcPr anchor="ctr"/>
                </a:tc>
                <a:tc>
                  <a:txBody>
                    <a:bodyPr/>
                    <a:lstStyle/>
                    <a:p>
                      <a:pPr algn="ctr"/>
                      <a:r>
                        <a:rPr lang="en-US" sz="1600" b="0" dirty="0"/>
                        <a:t>4</a:t>
                      </a:r>
                    </a:p>
                  </a:txBody>
                  <a:tcPr anchor="ctr"/>
                </a:tc>
                <a:tc>
                  <a:txBody>
                    <a:bodyPr/>
                    <a:lstStyle/>
                    <a:p>
                      <a:pPr algn="ctr"/>
                      <a:r>
                        <a:rPr lang="en-US" sz="1600" b="0" dirty="0"/>
                        <a:t>5</a:t>
                      </a:r>
                    </a:p>
                  </a:txBody>
                  <a:tcPr anchor="ctr"/>
                </a:tc>
                <a:tc>
                  <a:txBody>
                    <a:bodyPr/>
                    <a:lstStyle/>
                    <a:p>
                      <a:pPr algn="ctr"/>
                      <a:r>
                        <a:rPr lang="en-US" sz="1600" b="0" dirty="0"/>
                        <a:t>6</a:t>
                      </a:r>
                    </a:p>
                  </a:txBody>
                  <a:tcPr anchor="ctr"/>
                </a:tc>
                <a:tc>
                  <a:txBody>
                    <a:bodyPr/>
                    <a:lstStyle/>
                    <a:p>
                      <a:pPr algn="ctr"/>
                      <a:r>
                        <a:rPr lang="en-US" sz="1600" b="0" dirty="0"/>
                        <a:t>7</a:t>
                      </a:r>
                    </a:p>
                  </a:txBody>
                  <a:tcPr anchor="ctr"/>
                </a:tc>
                <a:tc>
                  <a:txBody>
                    <a:bodyPr/>
                    <a:lstStyle/>
                    <a:p>
                      <a:pPr algn="ctr"/>
                      <a:r>
                        <a:rPr lang="en-US" sz="1600" b="0" dirty="0"/>
                        <a:t>8</a:t>
                      </a:r>
                    </a:p>
                  </a:txBody>
                  <a:tcPr anchor="ctr"/>
                </a:tc>
                <a:tc>
                  <a:txBody>
                    <a:bodyPr/>
                    <a:lstStyle/>
                    <a:p>
                      <a:pPr algn="ctr"/>
                      <a:r>
                        <a:rPr lang="en-US" sz="1600" b="0" dirty="0"/>
                        <a:t>9</a:t>
                      </a:r>
                    </a:p>
                  </a:txBody>
                  <a:tcPr anchor="ctr"/>
                </a:tc>
                <a:tc>
                  <a:txBody>
                    <a:bodyPr/>
                    <a:lstStyle/>
                    <a:p>
                      <a:pPr algn="ctr"/>
                      <a:r>
                        <a:rPr lang="en-US" sz="1600" b="0" dirty="0"/>
                        <a:t>10</a:t>
                      </a:r>
                    </a:p>
                  </a:txBody>
                  <a:tcPr anchor="ctr"/>
                </a:tc>
                <a:extLst>
                  <a:ext uri="{0D108BD9-81ED-4DB2-BD59-A6C34878D82A}">
                    <a16:rowId xmlns:a16="http://schemas.microsoft.com/office/drawing/2014/main" val="3432947557"/>
                  </a:ext>
                </a:extLst>
              </a:tr>
              <a:tr h="627427">
                <a:tc>
                  <a:txBody>
                    <a:bodyPr/>
                    <a:lstStyle/>
                    <a:p>
                      <a:pPr algn="ctr"/>
                      <a:r>
                        <a:rPr lang="en-US" sz="1600" dirty="0">
                          <a:solidFill>
                            <a:schemeClr val="bg1"/>
                          </a:solidFill>
                        </a:rPr>
                        <a:t>Root</a:t>
                      </a:r>
                    </a:p>
                  </a:txBody>
                  <a:tcPr anchor="ctr">
                    <a:solidFill>
                      <a:schemeClr val="accent1"/>
                    </a:solidFill>
                  </a:tcPr>
                </a:tc>
                <a:tc>
                  <a:txBody>
                    <a:bodyPr/>
                    <a:lstStyle/>
                    <a:p>
                      <a:pPr algn="ctr"/>
                      <a:endParaRPr lang="en-US" sz="1600" dirty="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dirty="0"/>
                    </a:p>
                  </a:txBody>
                  <a:tcPr anchor="ctr"/>
                </a:tc>
                <a:tc>
                  <a:txBody>
                    <a:bodyPr/>
                    <a:lstStyle/>
                    <a:p>
                      <a:pPr algn="ctr"/>
                      <a:endParaRPr lang="en-US" sz="1600"/>
                    </a:p>
                  </a:txBody>
                  <a:tcPr anchor="ctr"/>
                </a:tc>
                <a:extLst>
                  <a:ext uri="{0D108BD9-81ED-4DB2-BD59-A6C34878D82A}">
                    <a16:rowId xmlns:a16="http://schemas.microsoft.com/office/drawing/2014/main" val="3894760842"/>
                  </a:ext>
                </a:extLst>
              </a:tr>
              <a:tr h="425913">
                <a:tc>
                  <a:txBody>
                    <a:bodyPr/>
                    <a:lstStyle/>
                    <a:p>
                      <a:pPr algn="ctr"/>
                      <a:r>
                        <a:rPr lang="en-US" sz="1600" dirty="0">
                          <a:solidFill>
                            <a:schemeClr val="bg1"/>
                          </a:solidFill>
                        </a:rPr>
                        <a:t>1</a:t>
                      </a:r>
                    </a:p>
                  </a:txBody>
                  <a:tcPr anchor="ctr">
                    <a:solidFill>
                      <a:schemeClr val="accent1"/>
                    </a:solidFill>
                  </a:tcPr>
                </a:tc>
                <a:tc>
                  <a:txBody>
                    <a:bodyPr/>
                    <a:lstStyle/>
                    <a:p>
                      <a:pPr algn="ctr"/>
                      <a:endParaRPr lang="en-US" sz="1600" dirty="0"/>
                    </a:p>
                  </a:txBody>
                  <a:tcPr anchor="ctr">
                    <a:solidFill>
                      <a:schemeClr val="bg2">
                        <a:lumMod val="50000"/>
                      </a:schemeClr>
                    </a:solidFill>
                  </a:tcP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dirty="0"/>
                    </a:p>
                  </a:txBody>
                  <a:tcPr anchor="ctr"/>
                </a:tc>
                <a:tc>
                  <a:txBody>
                    <a:bodyPr/>
                    <a:lstStyle/>
                    <a:p>
                      <a:pPr algn="ctr"/>
                      <a:endParaRPr lang="en-US" sz="1600" dirty="0"/>
                    </a:p>
                  </a:txBody>
                  <a:tcPr anchor="ctr"/>
                </a:tc>
                <a:extLst>
                  <a:ext uri="{0D108BD9-81ED-4DB2-BD59-A6C34878D82A}">
                    <a16:rowId xmlns:a16="http://schemas.microsoft.com/office/drawing/2014/main" val="975743077"/>
                  </a:ext>
                </a:extLst>
              </a:tr>
              <a:tr h="425913">
                <a:tc>
                  <a:txBody>
                    <a:bodyPr/>
                    <a:lstStyle/>
                    <a:p>
                      <a:pPr algn="ctr"/>
                      <a:r>
                        <a:rPr lang="en-US" sz="1600" dirty="0">
                          <a:solidFill>
                            <a:schemeClr val="bg1"/>
                          </a:solidFill>
                        </a:rPr>
                        <a:t>2</a:t>
                      </a:r>
                    </a:p>
                  </a:txBody>
                  <a:tcPr anchor="ctr">
                    <a:solidFill>
                      <a:schemeClr val="accent1"/>
                    </a:solidFill>
                  </a:tcPr>
                </a:tc>
                <a:tc>
                  <a:txBody>
                    <a:bodyPr/>
                    <a:lstStyle/>
                    <a:p>
                      <a:pPr algn="ctr"/>
                      <a:endParaRPr lang="en-US" sz="1600"/>
                    </a:p>
                  </a:txBody>
                  <a:tcPr anchor="ctr"/>
                </a:tc>
                <a:tc>
                  <a:txBody>
                    <a:bodyPr/>
                    <a:lstStyle/>
                    <a:p>
                      <a:pPr algn="ctr"/>
                      <a:endParaRPr lang="en-US" sz="1600" dirty="0"/>
                    </a:p>
                  </a:txBody>
                  <a:tcPr anchor="ctr">
                    <a:solidFill>
                      <a:schemeClr val="bg2">
                        <a:lumMod val="50000"/>
                      </a:schemeClr>
                    </a:solidFill>
                  </a:tcP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a:p>
                  </a:txBody>
                  <a:tcPr anchor="ctr"/>
                </a:tc>
                <a:extLst>
                  <a:ext uri="{0D108BD9-81ED-4DB2-BD59-A6C34878D82A}">
                    <a16:rowId xmlns:a16="http://schemas.microsoft.com/office/drawing/2014/main" val="3485857920"/>
                  </a:ext>
                </a:extLst>
              </a:tr>
              <a:tr h="425913">
                <a:tc>
                  <a:txBody>
                    <a:bodyPr/>
                    <a:lstStyle/>
                    <a:p>
                      <a:pPr algn="ctr"/>
                      <a:r>
                        <a:rPr lang="en-US" sz="1600" dirty="0">
                          <a:solidFill>
                            <a:schemeClr val="bg1"/>
                          </a:solidFill>
                        </a:rPr>
                        <a:t>3</a:t>
                      </a:r>
                    </a:p>
                  </a:txBody>
                  <a:tcPr anchor="ctr">
                    <a:solidFill>
                      <a:schemeClr val="accent1"/>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endParaRPr lang="en-US" sz="1600" dirty="0"/>
                    </a:p>
                  </a:txBody>
                  <a:tcPr anchor="ctr">
                    <a:solidFill>
                      <a:schemeClr val="bg2">
                        <a:lumMod val="50000"/>
                      </a:schemeClr>
                    </a:solidFill>
                  </a:tcPr>
                </a:tc>
                <a:tc>
                  <a:txBody>
                    <a:bodyPr/>
                    <a:lstStyle/>
                    <a:p>
                      <a:pPr algn="ctr"/>
                      <a:endParaRPr lang="en-US" sz="1600"/>
                    </a:p>
                  </a:txBody>
                  <a:tcPr anchor="ctr"/>
                </a:tc>
                <a:tc>
                  <a:txBody>
                    <a:bodyPr/>
                    <a:lstStyle/>
                    <a:p>
                      <a:pPr algn="ctr"/>
                      <a:endParaRPr lang="en-US" sz="1600" dirty="0"/>
                    </a:p>
                  </a:txBody>
                  <a:tcPr anchor="ct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endParaRPr lang="en-US" sz="1600"/>
                    </a:p>
                  </a:txBody>
                  <a:tcPr anchor="ctr"/>
                </a:tc>
                <a:tc>
                  <a:txBody>
                    <a:bodyPr/>
                    <a:lstStyle/>
                    <a:p>
                      <a:pPr algn="ctr"/>
                      <a:endParaRPr lang="en-US" sz="1600"/>
                    </a:p>
                  </a:txBody>
                  <a:tcPr anchor="ctr"/>
                </a:tc>
                <a:tc>
                  <a:txBody>
                    <a:bodyPr/>
                    <a:lstStyle/>
                    <a:p>
                      <a:pPr algn="ctr"/>
                      <a:r>
                        <a:rPr lang="en-US" sz="1600" dirty="0"/>
                        <a:t>-</a:t>
                      </a:r>
                    </a:p>
                  </a:txBody>
                  <a:tcPr anchor="ctr">
                    <a:solidFill>
                      <a:schemeClr val="bg2">
                        <a:lumMod val="75000"/>
                      </a:schemeClr>
                    </a:solidFill>
                  </a:tcPr>
                </a:tc>
                <a:extLst>
                  <a:ext uri="{0D108BD9-81ED-4DB2-BD59-A6C34878D82A}">
                    <a16:rowId xmlns:a16="http://schemas.microsoft.com/office/drawing/2014/main" val="3971703997"/>
                  </a:ext>
                </a:extLst>
              </a:tr>
              <a:tr h="425913">
                <a:tc>
                  <a:txBody>
                    <a:bodyPr/>
                    <a:lstStyle/>
                    <a:p>
                      <a:pPr algn="ctr"/>
                      <a:r>
                        <a:rPr lang="en-US" sz="1600" dirty="0">
                          <a:solidFill>
                            <a:schemeClr val="bg1"/>
                          </a:solidFill>
                        </a:rPr>
                        <a:t>4</a:t>
                      </a:r>
                    </a:p>
                  </a:txBody>
                  <a:tcPr anchor="ctr">
                    <a:solidFill>
                      <a:schemeClr val="accent1"/>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endParaRPr lang="en-US" sz="1600" dirty="0"/>
                    </a:p>
                  </a:txBody>
                  <a:tcPr anchor="ctr"/>
                </a:tc>
                <a:tc>
                  <a:txBody>
                    <a:bodyPr/>
                    <a:lstStyle/>
                    <a:p>
                      <a:pPr algn="ctr"/>
                      <a:endParaRPr lang="en-US" sz="1600" dirty="0"/>
                    </a:p>
                  </a:txBody>
                  <a:tcPr anchor="ctr">
                    <a:solidFill>
                      <a:schemeClr val="bg2">
                        <a:lumMod val="50000"/>
                      </a:schemeClr>
                    </a:solidFill>
                  </a:tcPr>
                </a:tc>
                <a:tc>
                  <a:txBody>
                    <a:bodyPr/>
                    <a:lstStyle/>
                    <a:p>
                      <a:pPr algn="ctr"/>
                      <a:endParaRPr lang="en-US" sz="1600"/>
                    </a:p>
                  </a:txBody>
                  <a:tcPr anchor="ct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endParaRPr lang="en-US" sz="1600" dirty="0"/>
                    </a:p>
                  </a:txBody>
                  <a:tcPr anchor="ctr"/>
                </a:tc>
                <a:tc>
                  <a:txBody>
                    <a:bodyPr/>
                    <a:lstStyle/>
                    <a:p>
                      <a:pPr algn="ctr"/>
                      <a:endParaRPr lang="en-US" sz="1600"/>
                    </a:p>
                  </a:txBody>
                  <a:tcPr anchor="ctr"/>
                </a:tc>
                <a:tc>
                  <a:txBody>
                    <a:bodyPr/>
                    <a:lstStyle/>
                    <a:p>
                      <a:pPr algn="ctr"/>
                      <a:r>
                        <a:rPr lang="en-US" sz="1600" dirty="0"/>
                        <a:t>-</a:t>
                      </a:r>
                    </a:p>
                  </a:txBody>
                  <a:tcPr anchor="ctr">
                    <a:solidFill>
                      <a:schemeClr val="bg2">
                        <a:lumMod val="75000"/>
                      </a:schemeClr>
                    </a:solidFill>
                  </a:tcPr>
                </a:tc>
                <a:extLst>
                  <a:ext uri="{0D108BD9-81ED-4DB2-BD59-A6C34878D82A}">
                    <a16:rowId xmlns:a16="http://schemas.microsoft.com/office/drawing/2014/main" val="4216095044"/>
                  </a:ext>
                </a:extLst>
              </a:tr>
              <a:tr h="425913">
                <a:tc>
                  <a:txBody>
                    <a:bodyPr/>
                    <a:lstStyle/>
                    <a:p>
                      <a:pPr algn="ctr"/>
                      <a:r>
                        <a:rPr lang="en-US" sz="1600" dirty="0">
                          <a:solidFill>
                            <a:schemeClr val="bg1"/>
                          </a:solidFill>
                        </a:rPr>
                        <a:t>5</a:t>
                      </a:r>
                    </a:p>
                  </a:txBody>
                  <a:tcPr anchor="ctr">
                    <a:solidFill>
                      <a:schemeClr val="accent1"/>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endParaRPr lang="en-US" sz="1600"/>
                    </a:p>
                  </a:txBody>
                  <a:tcPr anchor="ctr"/>
                </a:tc>
                <a:tc>
                  <a:txBody>
                    <a:bodyPr/>
                    <a:lstStyle/>
                    <a:p>
                      <a:pPr algn="ctr"/>
                      <a:endParaRPr lang="en-US" sz="1600"/>
                    </a:p>
                  </a:txBody>
                  <a:tcPr anchor="ctr"/>
                </a:tc>
                <a:tc>
                  <a:txBody>
                    <a:bodyPr/>
                    <a:lstStyle/>
                    <a:p>
                      <a:pPr algn="ctr"/>
                      <a:endParaRPr lang="en-US" sz="1600" dirty="0"/>
                    </a:p>
                  </a:txBody>
                  <a:tcPr anchor="ctr">
                    <a:solidFill>
                      <a:schemeClr val="bg2">
                        <a:lumMod val="50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endParaRPr lang="en-US" sz="1600"/>
                    </a:p>
                  </a:txBody>
                  <a:tcPr anchor="ctr"/>
                </a:tc>
                <a:tc>
                  <a:txBody>
                    <a:bodyPr/>
                    <a:lstStyle/>
                    <a:p>
                      <a:pPr algn="ctr"/>
                      <a:endParaRPr lang="en-US" sz="1600"/>
                    </a:p>
                  </a:txBody>
                  <a:tcPr anchor="ctr"/>
                </a:tc>
                <a:tc>
                  <a:txBody>
                    <a:bodyPr/>
                    <a:lstStyle/>
                    <a:p>
                      <a:pPr algn="ctr"/>
                      <a:r>
                        <a:rPr lang="en-US" sz="1600" dirty="0"/>
                        <a:t>-</a:t>
                      </a:r>
                    </a:p>
                  </a:txBody>
                  <a:tcPr anchor="ctr">
                    <a:solidFill>
                      <a:schemeClr val="bg2">
                        <a:lumMod val="75000"/>
                      </a:schemeClr>
                    </a:solidFill>
                  </a:tcPr>
                </a:tc>
                <a:extLst>
                  <a:ext uri="{0D108BD9-81ED-4DB2-BD59-A6C34878D82A}">
                    <a16:rowId xmlns:a16="http://schemas.microsoft.com/office/drawing/2014/main" val="2237266844"/>
                  </a:ext>
                </a:extLst>
              </a:tr>
              <a:tr h="425913">
                <a:tc>
                  <a:txBody>
                    <a:bodyPr/>
                    <a:lstStyle/>
                    <a:p>
                      <a:pPr algn="ctr"/>
                      <a:r>
                        <a:rPr lang="en-US" sz="1600" dirty="0">
                          <a:solidFill>
                            <a:schemeClr val="bg1"/>
                          </a:solidFill>
                        </a:rPr>
                        <a:t>6</a:t>
                      </a:r>
                    </a:p>
                  </a:txBody>
                  <a:tcPr anchor="ctr">
                    <a:solidFill>
                      <a:schemeClr val="accent1"/>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endParaRPr lang="en-US" sz="1600" dirty="0"/>
                    </a:p>
                  </a:txBody>
                  <a:tcPr anchor="ctr">
                    <a:solidFill>
                      <a:schemeClr val="bg2">
                        <a:lumMod val="50000"/>
                      </a:schemeClr>
                    </a:solidFill>
                  </a:tcPr>
                </a:tc>
                <a:tc>
                  <a:txBody>
                    <a:bodyPr/>
                    <a:lstStyle/>
                    <a:p>
                      <a:pPr algn="ctr"/>
                      <a:endParaRPr lang="en-US" sz="1600" dirty="0"/>
                    </a:p>
                  </a:txBody>
                  <a:tcPr anchor="ctr"/>
                </a:tc>
                <a:tc>
                  <a:txBody>
                    <a:bodyPr/>
                    <a:lstStyle/>
                    <a:p>
                      <a:pPr algn="ctr"/>
                      <a:endParaRPr lang="en-US" sz="1600"/>
                    </a:p>
                  </a:txBody>
                  <a:tcPr anchor="ctr"/>
                </a:tc>
                <a:tc>
                  <a:txBody>
                    <a:bodyPr/>
                    <a:lstStyle/>
                    <a:p>
                      <a:pPr algn="ctr"/>
                      <a:r>
                        <a:rPr lang="en-US" sz="1600" dirty="0"/>
                        <a:t>-</a:t>
                      </a:r>
                    </a:p>
                  </a:txBody>
                  <a:tcPr anchor="ctr">
                    <a:solidFill>
                      <a:schemeClr val="bg2">
                        <a:lumMod val="75000"/>
                      </a:schemeClr>
                    </a:solidFill>
                  </a:tcPr>
                </a:tc>
                <a:tc>
                  <a:txBody>
                    <a:bodyPr/>
                    <a:lstStyle/>
                    <a:p>
                      <a:pPr algn="ctr"/>
                      <a:endParaRPr lang="en-US" sz="1600" dirty="0"/>
                    </a:p>
                  </a:txBody>
                  <a:tcPr anchor="ctr"/>
                </a:tc>
                <a:extLst>
                  <a:ext uri="{0D108BD9-81ED-4DB2-BD59-A6C34878D82A}">
                    <a16:rowId xmlns:a16="http://schemas.microsoft.com/office/drawing/2014/main" val="2252693935"/>
                  </a:ext>
                </a:extLst>
              </a:tr>
              <a:tr h="425913">
                <a:tc>
                  <a:txBody>
                    <a:bodyPr/>
                    <a:lstStyle/>
                    <a:p>
                      <a:pPr algn="ctr"/>
                      <a:r>
                        <a:rPr lang="en-US" sz="1600" dirty="0">
                          <a:solidFill>
                            <a:schemeClr val="bg1"/>
                          </a:solidFill>
                        </a:rPr>
                        <a:t>7</a:t>
                      </a:r>
                    </a:p>
                  </a:txBody>
                  <a:tcPr anchor="ctr">
                    <a:solidFill>
                      <a:schemeClr val="accent1"/>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endParaRPr lang="en-US" sz="1600" dirty="0"/>
                    </a:p>
                  </a:txBody>
                  <a:tcPr anchor="ctr"/>
                </a:tc>
                <a:tc>
                  <a:txBody>
                    <a:bodyPr/>
                    <a:lstStyle/>
                    <a:p>
                      <a:pPr algn="ctr"/>
                      <a:endParaRPr lang="en-US" sz="1600" dirty="0"/>
                    </a:p>
                  </a:txBody>
                  <a:tcPr anchor="ctr">
                    <a:solidFill>
                      <a:schemeClr val="bg2">
                        <a:lumMod val="50000"/>
                      </a:schemeClr>
                    </a:solidFill>
                  </a:tcPr>
                </a:tc>
                <a:tc>
                  <a:txBody>
                    <a:bodyPr/>
                    <a:lstStyle/>
                    <a:p>
                      <a:pPr algn="ctr"/>
                      <a:endParaRPr lang="en-US" sz="1600"/>
                    </a:p>
                  </a:txBody>
                  <a:tcPr anchor="ctr"/>
                </a:tc>
                <a:tc>
                  <a:txBody>
                    <a:bodyPr/>
                    <a:lstStyle/>
                    <a:p>
                      <a:pPr algn="ctr"/>
                      <a:r>
                        <a:rPr lang="en-US" sz="1600" dirty="0"/>
                        <a:t>-</a:t>
                      </a:r>
                    </a:p>
                  </a:txBody>
                  <a:tcPr anchor="ctr">
                    <a:solidFill>
                      <a:schemeClr val="bg2">
                        <a:lumMod val="75000"/>
                      </a:schemeClr>
                    </a:solidFill>
                  </a:tcPr>
                </a:tc>
                <a:tc>
                  <a:txBody>
                    <a:bodyPr/>
                    <a:lstStyle/>
                    <a:p>
                      <a:pPr algn="ctr"/>
                      <a:endParaRPr lang="en-US" sz="1600"/>
                    </a:p>
                  </a:txBody>
                  <a:tcPr anchor="ctr"/>
                </a:tc>
                <a:extLst>
                  <a:ext uri="{0D108BD9-81ED-4DB2-BD59-A6C34878D82A}">
                    <a16:rowId xmlns:a16="http://schemas.microsoft.com/office/drawing/2014/main" val="1987902878"/>
                  </a:ext>
                </a:extLst>
              </a:tr>
              <a:tr h="425913">
                <a:tc>
                  <a:txBody>
                    <a:bodyPr/>
                    <a:lstStyle/>
                    <a:p>
                      <a:pPr algn="ctr"/>
                      <a:r>
                        <a:rPr lang="en-US" sz="1600" dirty="0">
                          <a:solidFill>
                            <a:schemeClr val="bg1"/>
                          </a:solidFill>
                        </a:rPr>
                        <a:t>8</a:t>
                      </a:r>
                    </a:p>
                  </a:txBody>
                  <a:tcPr anchor="ctr">
                    <a:solidFill>
                      <a:schemeClr val="accent1"/>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endParaRPr lang="en-US" sz="1600" dirty="0"/>
                    </a:p>
                  </a:txBody>
                  <a:tcPr anchor="ctr">
                    <a:solidFill>
                      <a:schemeClr val="bg2">
                        <a:lumMod val="50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extLst>
                  <a:ext uri="{0D108BD9-81ED-4DB2-BD59-A6C34878D82A}">
                    <a16:rowId xmlns:a16="http://schemas.microsoft.com/office/drawing/2014/main" val="3154358782"/>
                  </a:ext>
                </a:extLst>
              </a:tr>
              <a:tr h="425913">
                <a:tc>
                  <a:txBody>
                    <a:bodyPr/>
                    <a:lstStyle/>
                    <a:p>
                      <a:pPr algn="ctr"/>
                      <a:r>
                        <a:rPr lang="en-US" sz="1600" dirty="0">
                          <a:solidFill>
                            <a:schemeClr val="bg1"/>
                          </a:solidFill>
                        </a:rPr>
                        <a:t>9</a:t>
                      </a:r>
                    </a:p>
                  </a:txBody>
                  <a:tcPr anchor="ctr">
                    <a:solidFill>
                      <a:schemeClr val="accent1"/>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endParaRPr lang="en-US" sz="1600" dirty="0"/>
                    </a:p>
                  </a:txBody>
                  <a:tcPr anchor="ctr">
                    <a:solidFill>
                      <a:schemeClr val="bg2">
                        <a:lumMod val="50000"/>
                      </a:schemeClr>
                    </a:solidFill>
                  </a:tcPr>
                </a:tc>
                <a:tc>
                  <a:txBody>
                    <a:bodyPr/>
                    <a:lstStyle/>
                    <a:p>
                      <a:pPr algn="ctr"/>
                      <a:r>
                        <a:rPr lang="en-US" sz="1600" dirty="0"/>
                        <a:t>-</a:t>
                      </a:r>
                    </a:p>
                  </a:txBody>
                  <a:tcPr anchor="ctr">
                    <a:solidFill>
                      <a:schemeClr val="bg2">
                        <a:lumMod val="75000"/>
                      </a:schemeClr>
                    </a:solidFill>
                  </a:tcPr>
                </a:tc>
                <a:extLst>
                  <a:ext uri="{0D108BD9-81ED-4DB2-BD59-A6C34878D82A}">
                    <a16:rowId xmlns:a16="http://schemas.microsoft.com/office/drawing/2014/main" val="796563362"/>
                  </a:ext>
                </a:extLst>
              </a:tr>
              <a:tr h="425913">
                <a:tc>
                  <a:txBody>
                    <a:bodyPr/>
                    <a:lstStyle/>
                    <a:p>
                      <a:pPr algn="ctr"/>
                      <a:r>
                        <a:rPr lang="en-US" sz="1600" dirty="0">
                          <a:solidFill>
                            <a:schemeClr val="bg1"/>
                          </a:solidFill>
                        </a:rPr>
                        <a:t>10</a:t>
                      </a:r>
                    </a:p>
                  </a:txBody>
                  <a:tcPr anchor="ctr">
                    <a:solidFill>
                      <a:schemeClr val="accent1"/>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r>
                        <a:rPr lang="en-US" sz="1600" dirty="0"/>
                        <a:t>-</a:t>
                      </a:r>
                    </a:p>
                  </a:txBody>
                  <a:tcPr anchor="ctr">
                    <a:solidFill>
                      <a:schemeClr val="bg2">
                        <a:lumMod val="75000"/>
                      </a:schemeClr>
                    </a:solidFill>
                  </a:tcPr>
                </a:tc>
                <a:tc>
                  <a:txBody>
                    <a:bodyPr/>
                    <a:lstStyle/>
                    <a:p>
                      <a:pPr algn="ctr"/>
                      <a:endParaRPr lang="en-US" sz="1600" dirty="0"/>
                    </a:p>
                  </a:txBody>
                  <a:tcPr anchor="ctr">
                    <a:solidFill>
                      <a:schemeClr val="bg2">
                        <a:lumMod val="50000"/>
                      </a:schemeClr>
                    </a:solidFill>
                  </a:tcPr>
                </a:tc>
                <a:extLst>
                  <a:ext uri="{0D108BD9-81ED-4DB2-BD59-A6C34878D82A}">
                    <a16:rowId xmlns:a16="http://schemas.microsoft.com/office/drawing/2014/main" val="291497224"/>
                  </a:ext>
                </a:extLst>
              </a:tr>
            </a:tbl>
          </a:graphicData>
        </a:graphic>
      </p:graphicFrame>
      <p:sp>
        <p:nvSpPr>
          <p:cNvPr id="39" name="TextBox 38">
            <a:extLst>
              <a:ext uri="{FF2B5EF4-FFF2-40B4-BE49-F238E27FC236}">
                <a16:creationId xmlns:a16="http://schemas.microsoft.com/office/drawing/2014/main" id="{9E4E781D-F4C7-CA40-83EB-AC6430CAF2A3}"/>
              </a:ext>
            </a:extLst>
          </p:cNvPr>
          <p:cNvSpPr txBox="1"/>
          <p:nvPr/>
        </p:nvSpPr>
        <p:spPr>
          <a:xfrm>
            <a:off x="8641800" y="953017"/>
            <a:ext cx="451086" cy="369332"/>
          </a:xfrm>
          <a:prstGeom prst="rect">
            <a:avLst/>
          </a:prstGeom>
          <a:noFill/>
        </p:spPr>
        <p:txBody>
          <a:bodyPr wrap="none" rtlCol="0">
            <a:spAutoFit/>
          </a:bodyPr>
          <a:lstStyle/>
          <a:p>
            <a:r>
              <a:rPr lang="en-US" dirty="0"/>
              <a:t>To </a:t>
            </a:r>
          </a:p>
        </p:txBody>
      </p:sp>
      <p:sp>
        <p:nvSpPr>
          <p:cNvPr id="40" name="TextBox 39">
            <a:extLst>
              <a:ext uri="{FF2B5EF4-FFF2-40B4-BE49-F238E27FC236}">
                <a16:creationId xmlns:a16="http://schemas.microsoft.com/office/drawing/2014/main" id="{9AD12A76-676A-0347-8582-1860C3E84F8A}"/>
              </a:ext>
            </a:extLst>
          </p:cNvPr>
          <p:cNvSpPr txBox="1"/>
          <p:nvPr/>
        </p:nvSpPr>
        <p:spPr>
          <a:xfrm rot="16200000">
            <a:off x="4805712" y="4022648"/>
            <a:ext cx="673069" cy="369332"/>
          </a:xfrm>
          <a:prstGeom prst="rect">
            <a:avLst/>
          </a:prstGeom>
          <a:noFill/>
        </p:spPr>
        <p:txBody>
          <a:bodyPr wrap="none" rtlCol="0">
            <a:spAutoFit/>
          </a:bodyPr>
          <a:lstStyle/>
          <a:p>
            <a:r>
              <a:rPr lang="en-US" dirty="0"/>
              <a:t>From</a:t>
            </a:r>
          </a:p>
        </p:txBody>
      </p:sp>
      <p:pic>
        <p:nvPicPr>
          <p:cNvPr id="6" name="Picture 5">
            <a:extLst>
              <a:ext uri="{FF2B5EF4-FFF2-40B4-BE49-F238E27FC236}">
                <a16:creationId xmlns:a16="http://schemas.microsoft.com/office/drawing/2014/main" id="{56190962-8556-F642-8A98-F26C02C801CE}"/>
              </a:ext>
            </a:extLst>
          </p:cNvPr>
          <p:cNvPicPr>
            <a:picLocks noChangeAspect="1"/>
          </p:cNvPicPr>
          <p:nvPr/>
        </p:nvPicPr>
        <p:blipFill>
          <a:blip r:embed="rId2"/>
          <a:stretch>
            <a:fillRect/>
          </a:stretch>
        </p:blipFill>
        <p:spPr>
          <a:xfrm>
            <a:off x="59172" y="1137683"/>
            <a:ext cx="2595853" cy="3172709"/>
          </a:xfrm>
          <a:prstGeom prst="rect">
            <a:avLst/>
          </a:prstGeom>
        </p:spPr>
      </p:pic>
      <p:sp>
        <p:nvSpPr>
          <p:cNvPr id="8" name="TextBox 7">
            <a:extLst>
              <a:ext uri="{FF2B5EF4-FFF2-40B4-BE49-F238E27FC236}">
                <a16:creationId xmlns:a16="http://schemas.microsoft.com/office/drawing/2014/main" id="{C1DE4CB9-AABC-B646-82DC-F6627BC3B024}"/>
              </a:ext>
            </a:extLst>
          </p:cNvPr>
          <p:cNvSpPr txBox="1"/>
          <p:nvPr/>
        </p:nvSpPr>
        <p:spPr>
          <a:xfrm>
            <a:off x="235311" y="4972274"/>
            <a:ext cx="4957580" cy="1754326"/>
          </a:xfrm>
          <a:prstGeom prst="rect">
            <a:avLst/>
          </a:prstGeom>
          <a:noFill/>
        </p:spPr>
        <p:txBody>
          <a:bodyPr wrap="square" rtlCol="0">
            <a:spAutoFit/>
          </a:bodyPr>
          <a:lstStyle/>
          <a:p>
            <a:r>
              <a:rPr lang="en-US" dirty="0"/>
              <a:t>Restraints:</a:t>
            </a:r>
          </a:p>
          <a:p>
            <a:pPr marL="285750" indent="-285750">
              <a:buFont typeface="Arial" panose="020B0604020202020204" pitchFamily="34" charset="0"/>
              <a:buChar char="•"/>
            </a:pPr>
            <a:r>
              <a:rPr lang="en-US" dirty="0"/>
              <a:t>Can’t go to self</a:t>
            </a:r>
          </a:p>
          <a:p>
            <a:pPr marL="285750" indent="-285750">
              <a:buFont typeface="Arial" panose="020B0604020202020204" pitchFamily="34" charset="0"/>
              <a:buChar char="•"/>
            </a:pPr>
            <a:r>
              <a:rPr lang="en-US" dirty="0"/>
              <a:t>No restraints if present in same set of samples</a:t>
            </a:r>
          </a:p>
          <a:p>
            <a:pPr marL="285750" indent="-285750">
              <a:buFont typeface="Arial" panose="020B0604020202020204" pitchFamily="34" charset="0"/>
              <a:buChar char="•"/>
            </a:pPr>
            <a:r>
              <a:rPr lang="en-US" dirty="0"/>
              <a:t>Restraint if # of </a:t>
            </a:r>
            <a:r>
              <a:rPr lang="en-US" dirty="0" err="1"/>
              <a:t>from.samples</a:t>
            </a:r>
            <a:r>
              <a:rPr lang="en-US" dirty="0"/>
              <a:t> &lt; # of </a:t>
            </a:r>
            <a:r>
              <a:rPr lang="en-US" dirty="0" err="1"/>
              <a:t>to.samples</a:t>
            </a:r>
            <a:endParaRPr lang="en-US" dirty="0"/>
          </a:p>
          <a:p>
            <a:pPr marL="285750" indent="-285750">
              <a:buFont typeface="Arial" panose="020B0604020202020204" pitchFamily="34" charset="0"/>
              <a:buChar char="•"/>
            </a:pPr>
            <a:r>
              <a:rPr lang="en-US" dirty="0"/>
              <a:t>Restraint if </a:t>
            </a:r>
            <a:r>
              <a:rPr lang="en-US" dirty="0" err="1"/>
              <a:t>to.samples</a:t>
            </a:r>
            <a:r>
              <a:rPr lang="en-US" dirty="0"/>
              <a:t> is not subset of </a:t>
            </a:r>
            <a:r>
              <a:rPr lang="en-US" dirty="0" err="1"/>
              <a:t>from.samples</a:t>
            </a:r>
            <a:endParaRPr lang="en-US" dirty="0"/>
          </a:p>
        </p:txBody>
      </p:sp>
      <p:sp>
        <p:nvSpPr>
          <p:cNvPr id="19" name="Title 1">
            <a:extLst>
              <a:ext uri="{FF2B5EF4-FFF2-40B4-BE49-F238E27FC236}">
                <a16:creationId xmlns:a16="http://schemas.microsoft.com/office/drawing/2014/main" id="{31548A45-85C7-1140-B1C9-B8E1EB36CF38}"/>
              </a:ext>
            </a:extLst>
          </p:cNvPr>
          <p:cNvSpPr txBox="1">
            <a:spLocks/>
          </p:cNvSpPr>
          <p:nvPr/>
        </p:nvSpPr>
        <p:spPr>
          <a:xfrm>
            <a:off x="838200" y="343860"/>
            <a:ext cx="10515600" cy="51737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Crude tree structure places restraints on possible adjacency matrices</a:t>
            </a:r>
          </a:p>
        </p:txBody>
      </p:sp>
      <p:pic>
        <p:nvPicPr>
          <p:cNvPr id="13" name="Picture 12">
            <a:extLst>
              <a:ext uri="{FF2B5EF4-FFF2-40B4-BE49-F238E27FC236}">
                <a16:creationId xmlns:a16="http://schemas.microsoft.com/office/drawing/2014/main" id="{004A44DF-8413-3A45-B637-825A56D54C66}"/>
              </a:ext>
            </a:extLst>
          </p:cNvPr>
          <p:cNvPicPr>
            <a:picLocks noChangeAspect="1"/>
          </p:cNvPicPr>
          <p:nvPr/>
        </p:nvPicPr>
        <p:blipFill>
          <a:blip r:embed="rId3"/>
          <a:stretch>
            <a:fillRect/>
          </a:stretch>
        </p:blipFill>
        <p:spPr>
          <a:xfrm>
            <a:off x="2693204" y="1712838"/>
            <a:ext cx="2344672" cy="1892687"/>
          </a:xfrm>
          <a:prstGeom prst="rect">
            <a:avLst/>
          </a:prstGeom>
        </p:spPr>
      </p:pic>
      <p:sp>
        <p:nvSpPr>
          <p:cNvPr id="17" name="Rectangle 16">
            <a:extLst>
              <a:ext uri="{FF2B5EF4-FFF2-40B4-BE49-F238E27FC236}">
                <a16:creationId xmlns:a16="http://schemas.microsoft.com/office/drawing/2014/main" id="{B34E5C53-860A-F742-A553-5D39105793B3}"/>
              </a:ext>
            </a:extLst>
          </p:cNvPr>
          <p:cNvSpPr/>
          <p:nvPr/>
        </p:nvSpPr>
        <p:spPr>
          <a:xfrm>
            <a:off x="3803090" y="1280106"/>
            <a:ext cx="397866" cy="369332"/>
          </a:xfrm>
          <a:prstGeom prst="rect">
            <a:avLst/>
          </a:prstGeom>
        </p:spPr>
        <p:txBody>
          <a:bodyPr wrap="none">
            <a:spAutoFit/>
          </a:bodyPr>
          <a:lstStyle/>
          <a:p>
            <a:r>
              <a:rPr lang="en-US" dirty="0" err="1"/>
              <a:t>ω</a:t>
            </a:r>
            <a:r>
              <a:rPr lang="en-US" dirty="0"/>
              <a:t> </a:t>
            </a:r>
          </a:p>
        </p:txBody>
      </p:sp>
    </p:spTree>
    <p:extLst>
      <p:ext uri="{BB962C8B-B14F-4D97-AF65-F5344CB8AC3E}">
        <p14:creationId xmlns:p14="http://schemas.microsoft.com/office/powerpoint/2010/main" val="39274895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C7749-4E91-3340-99E3-0DE723B2EDE6}"/>
              </a:ext>
            </a:extLst>
          </p:cNvPr>
          <p:cNvSpPr>
            <a:spLocks noGrp="1"/>
          </p:cNvSpPr>
          <p:nvPr>
            <p:ph type="title"/>
          </p:nvPr>
        </p:nvSpPr>
        <p:spPr>
          <a:xfrm>
            <a:off x="838200" y="365125"/>
            <a:ext cx="10515600" cy="1325563"/>
          </a:xfrm>
        </p:spPr>
        <p:txBody>
          <a:bodyPr>
            <a:normAutofit/>
          </a:bodyPr>
          <a:lstStyle/>
          <a:p>
            <a:r>
              <a:rPr lang="en-US" sz="3600" dirty="0"/>
              <a:t>Tree scoring in SCHISM</a:t>
            </a:r>
          </a:p>
        </p:txBody>
      </p:sp>
      <p:grpSp>
        <p:nvGrpSpPr>
          <p:cNvPr id="27" name="Group 26">
            <a:extLst>
              <a:ext uri="{FF2B5EF4-FFF2-40B4-BE49-F238E27FC236}">
                <a16:creationId xmlns:a16="http://schemas.microsoft.com/office/drawing/2014/main" id="{0F7CBC6A-303D-A24F-862B-3E1A7857BE81}"/>
              </a:ext>
            </a:extLst>
          </p:cNvPr>
          <p:cNvGrpSpPr/>
          <p:nvPr/>
        </p:nvGrpSpPr>
        <p:grpSpPr>
          <a:xfrm>
            <a:off x="5879278" y="2716235"/>
            <a:ext cx="4646710" cy="2800599"/>
            <a:chOff x="1056640" y="2301966"/>
            <a:chExt cx="4646710" cy="2800599"/>
          </a:xfrm>
        </p:grpSpPr>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332F4682-EC68-7E45-A92E-867A6B2F8BB4}"/>
                    </a:ext>
                  </a:extLst>
                </p:cNvPr>
                <p:cNvSpPr txBox="1"/>
                <p:nvPr/>
              </p:nvSpPr>
              <p:spPr>
                <a:xfrm>
                  <a:off x="1056640" y="2301966"/>
                  <a:ext cx="4452822" cy="584775"/>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𝑍</m:t>
                        </m:r>
                        <m:d>
                          <m:dPr>
                            <m:ctrlPr>
                              <a:rPr lang="en-US" sz="3200" b="0" i="1" smtClean="0">
                                <a:latin typeface="Cambria Math" panose="02040503050406030204" pitchFamily="18" charset="0"/>
                              </a:rPr>
                            </m:ctrlPr>
                          </m:dPr>
                          <m:e>
                            <m:r>
                              <a:rPr lang="en-US" sz="3200" b="0" i="1" smtClean="0">
                                <a:latin typeface="Cambria Math" panose="02040503050406030204" pitchFamily="18" charset="0"/>
                              </a:rPr>
                              <m:t>𝑇</m:t>
                            </m:r>
                          </m:e>
                        </m:d>
                        <m:r>
                          <a:rPr lang="en-US" sz="3200" b="0" i="1" smtClean="0">
                            <a:latin typeface="Cambria Math" panose="02040503050406030204" pitchFamily="18" charset="0"/>
                          </a:rPr>
                          <m:t>=</m:t>
                        </m:r>
                        <m:r>
                          <a:rPr lang="en-US" sz="3200" b="0" i="1" smtClean="0">
                            <a:latin typeface="Cambria Math" panose="02040503050406030204" pitchFamily="18" charset="0"/>
                          </a:rPr>
                          <m:t>𝑇𝐶</m:t>
                        </m:r>
                        <m:d>
                          <m:dPr>
                            <m:ctrlPr>
                              <a:rPr lang="en-US" sz="3200" b="0" i="1" smtClean="0">
                                <a:latin typeface="Cambria Math" panose="02040503050406030204" pitchFamily="18" charset="0"/>
                              </a:rPr>
                            </m:ctrlPr>
                          </m:dPr>
                          <m:e>
                            <m:r>
                              <a:rPr lang="en-US" sz="3200" b="0" i="1" smtClean="0">
                                <a:latin typeface="Cambria Math" panose="02040503050406030204" pitchFamily="18" charset="0"/>
                              </a:rPr>
                              <m:t>𝑇</m:t>
                            </m:r>
                          </m:e>
                        </m:d>
                        <m:r>
                          <a:rPr lang="en-US" sz="3200" b="0" i="1" smtClean="0">
                            <a:latin typeface="Cambria Math" panose="02040503050406030204" pitchFamily="18" charset="0"/>
                          </a:rPr>
                          <m:t>+</m:t>
                        </m:r>
                        <m:r>
                          <a:rPr lang="en-US" sz="3200" b="0" i="1" smtClean="0">
                            <a:latin typeface="Cambria Math" panose="02040503050406030204" pitchFamily="18" charset="0"/>
                          </a:rPr>
                          <m:t>𝑀𝐶</m:t>
                        </m:r>
                        <m:r>
                          <a:rPr lang="en-US" sz="3200" b="0" i="1" smtClean="0">
                            <a:latin typeface="Cambria Math" panose="02040503050406030204" pitchFamily="18" charset="0"/>
                          </a:rPr>
                          <m:t>(</m:t>
                        </m:r>
                        <m:r>
                          <a:rPr lang="en-US" sz="3200" b="0" i="1" smtClean="0">
                            <a:latin typeface="Cambria Math" panose="02040503050406030204" pitchFamily="18" charset="0"/>
                          </a:rPr>
                          <m:t>𝑇</m:t>
                        </m:r>
                        <m:r>
                          <a:rPr lang="en-US" sz="3200" b="0" i="1" smtClean="0">
                            <a:latin typeface="Cambria Math" panose="02040503050406030204" pitchFamily="18" charset="0"/>
                          </a:rPr>
                          <m:t>)</m:t>
                        </m:r>
                      </m:oMath>
                    </m:oMathPara>
                  </a14:m>
                  <a:endParaRPr lang="en-US" sz="3200" dirty="0"/>
                </a:p>
              </p:txBody>
            </p:sp>
          </mc:Choice>
          <mc:Fallback xmlns="">
            <p:sp>
              <p:nvSpPr>
                <p:cNvPr id="5" name="TextBox 4">
                  <a:extLst>
                    <a:ext uri="{FF2B5EF4-FFF2-40B4-BE49-F238E27FC236}">
                      <a16:creationId xmlns:a16="http://schemas.microsoft.com/office/drawing/2014/main" id="{332F4682-EC68-7E45-A92E-867A6B2F8BB4}"/>
                    </a:ext>
                  </a:extLst>
                </p:cNvPr>
                <p:cNvSpPr txBox="1">
                  <a:spLocks noRot="1" noChangeAspect="1" noMove="1" noResize="1" noEditPoints="1" noAdjustHandles="1" noChangeArrowheads="1" noChangeShapeType="1" noTextEdit="1"/>
                </p:cNvSpPr>
                <p:nvPr/>
              </p:nvSpPr>
              <p:spPr>
                <a:xfrm>
                  <a:off x="1056640" y="2301966"/>
                  <a:ext cx="4452822" cy="584775"/>
                </a:xfrm>
                <a:prstGeom prst="rect">
                  <a:avLst/>
                </a:prstGeom>
                <a:blipFill>
                  <a:blip r:embed="rId2"/>
                  <a:stretch>
                    <a:fillRect r="-568" b="-19149"/>
                  </a:stretch>
                </a:blipFill>
              </p:spPr>
              <p:txBody>
                <a:bodyPr/>
                <a:lstStyle/>
                <a:p>
                  <a:r>
                    <a:rPr lang="en-US">
                      <a:noFill/>
                    </a:rPr>
                    <a:t> </a:t>
                  </a:r>
                </a:p>
              </p:txBody>
            </p:sp>
          </mc:Fallback>
        </mc:AlternateContent>
        <p:sp>
          <p:nvSpPr>
            <p:cNvPr id="6" name="Rectangle 5">
              <a:extLst>
                <a:ext uri="{FF2B5EF4-FFF2-40B4-BE49-F238E27FC236}">
                  <a16:creationId xmlns:a16="http://schemas.microsoft.com/office/drawing/2014/main" id="{43C87ECF-1EC9-5F4F-9A25-2B6384A7378B}"/>
                </a:ext>
              </a:extLst>
            </p:cNvPr>
            <p:cNvSpPr/>
            <p:nvPr/>
          </p:nvSpPr>
          <p:spPr>
            <a:xfrm>
              <a:off x="1151364" y="2936689"/>
              <a:ext cx="801823" cy="646331"/>
            </a:xfrm>
            <a:prstGeom prst="rect">
              <a:avLst/>
            </a:prstGeom>
          </p:spPr>
          <p:txBody>
            <a:bodyPr wrap="none" anchor="ctr">
              <a:spAutoFit/>
            </a:bodyPr>
            <a:lstStyle/>
            <a:p>
              <a:pPr algn="ctr"/>
              <a:r>
                <a:rPr lang="en-US" dirty="0"/>
                <a:t>Tree </a:t>
              </a:r>
            </a:p>
            <a:p>
              <a:pPr algn="ctr"/>
              <a:r>
                <a:rPr lang="en-US" dirty="0"/>
                <a:t>fitness</a:t>
              </a:r>
            </a:p>
          </p:txBody>
        </p:sp>
        <p:sp>
          <p:nvSpPr>
            <p:cNvPr id="7" name="Rectangle 6">
              <a:extLst>
                <a:ext uri="{FF2B5EF4-FFF2-40B4-BE49-F238E27FC236}">
                  <a16:creationId xmlns:a16="http://schemas.microsoft.com/office/drawing/2014/main" id="{A9398911-57DB-C840-A6B9-5067ADC2FDAA}"/>
                </a:ext>
              </a:extLst>
            </p:cNvPr>
            <p:cNvSpPr/>
            <p:nvPr/>
          </p:nvSpPr>
          <p:spPr>
            <a:xfrm>
              <a:off x="2490392" y="2936689"/>
              <a:ext cx="1082669" cy="646331"/>
            </a:xfrm>
            <a:prstGeom prst="rect">
              <a:avLst/>
            </a:prstGeom>
          </p:spPr>
          <p:txBody>
            <a:bodyPr wrap="none" anchor="ctr">
              <a:spAutoFit/>
            </a:bodyPr>
            <a:lstStyle/>
            <a:p>
              <a:pPr algn="ctr"/>
              <a:r>
                <a:rPr lang="en-US" dirty="0"/>
                <a:t>Topology </a:t>
              </a:r>
            </a:p>
            <a:p>
              <a:pPr algn="ctr"/>
              <a:r>
                <a:rPr lang="en-US" dirty="0"/>
                <a:t>cost</a:t>
              </a:r>
            </a:p>
          </p:txBody>
        </p:sp>
        <p:sp>
          <p:nvSpPr>
            <p:cNvPr id="8" name="Rectangle 7">
              <a:extLst>
                <a:ext uri="{FF2B5EF4-FFF2-40B4-BE49-F238E27FC236}">
                  <a16:creationId xmlns:a16="http://schemas.microsoft.com/office/drawing/2014/main" id="{CBB00D6F-ABB2-D14C-8A57-C980DC86A556}"/>
                </a:ext>
              </a:extLst>
            </p:cNvPr>
            <p:cNvSpPr/>
            <p:nvPr/>
          </p:nvSpPr>
          <p:spPr>
            <a:xfrm>
              <a:off x="4439267" y="2936689"/>
              <a:ext cx="724878" cy="646331"/>
            </a:xfrm>
            <a:prstGeom prst="rect">
              <a:avLst/>
            </a:prstGeom>
          </p:spPr>
          <p:txBody>
            <a:bodyPr wrap="none" anchor="ctr">
              <a:spAutoFit/>
            </a:bodyPr>
            <a:lstStyle/>
            <a:p>
              <a:pPr algn="ctr"/>
              <a:r>
                <a:rPr lang="en-US" dirty="0"/>
                <a:t>Mass </a:t>
              </a:r>
            </a:p>
            <a:p>
              <a:pPr algn="ctr"/>
              <a:r>
                <a:rPr lang="en-US" dirty="0"/>
                <a:t>cost</a:t>
              </a:r>
            </a:p>
          </p:txBody>
        </p:sp>
        <p:sp>
          <p:nvSpPr>
            <p:cNvPr id="9" name="TextBox 8">
              <a:extLst>
                <a:ext uri="{FF2B5EF4-FFF2-40B4-BE49-F238E27FC236}">
                  <a16:creationId xmlns:a16="http://schemas.microsoft.com/office/drawing/2014/main" id="{9EF0DE81-BCE0-0449-A241-D4B87C0465F8}"/>
                </a:ext>
              </a:extLst>
            </p:cNvPr>
            <p:cNvSpPr txBox="1"/>
            <p:nvPr/>
          </p:nvSpPr>
          <p:spPr>
            <a:xfrm>
              <a:off x="2130083" y="4179235"/>
              <a:ext cx="1803287" cy="923330"/>
            </a:xfrm>
            <a:prstGeom prst="rect">
              <a:avLst/>
            </a:prstGeom>
            <a:noFill/>
          </p:spPr>
          <p:txBody>
            <a:bodyPr wrap="square" rtlCol="0">
              <a:spAutoFit/>
            </a:bodyPr>
            <a:lstStyle/>
            <a:p>
              <a:pPr algn="ctr"/>
              <a:r>
                <a:rPr lang="en-US" dirty="0"/>
                <a:t>Violations of lineage precedence</a:t>
              </a:r>
            </a:p>
          </p:txBody>
        </p:sp>
        <p:sp>
          <p:nvSpPr>
            <p:cNvPr id="10" name="TextBox 9">
              <a:extLst>
                <a:ext uri="{FF2B5EF4-FFF2-40B4-BE49-F238E27FC236}">
                  <a16:creationId xmlns:a16="http://schemas.microsoft.com/office/drawing/2014/main" id="{379FB2FF-8090-0E4B-8D74-613AABDEAD9A}"/>
                </a:ext>
              </a:extLst>
            </p:cNvPr>
            <p:cNvSpPr txBox="1"/>
            <p:nvPr/>
          </p:nvSpPr>
          <p:spPr>
            <a:xfrm>
              <a:off x="3900063" y="4179235"/>
              <a:ext cx="1803287" cy="923330"/>
            </a:xfrm>
            <a:prstGeom prst="rect">
              <a:avLst/>
            </a:prstGeom>
            <a:noFill/>
          </p:spPr>
          <p:txBody>
            <a:bodyPr wrap="square" rtlCol="0">
              <a:spAutoFit/>
            </a:bodyPr>
            <a:lstStyle/>
            <a:p>
              <a:pPr algn="ctr"/>
              <a:r>
                <a:rPr lang="en-US" dirty="0"/>
                <a:t>Violations of lineage divergence</a:t>
              </a:r>
            </a:p>
          </p:txBody>
        </p:sp>
        <p:cxnSp>
          <p:nvCxnSpPr>
            <p:cNvPr id="12" name="Straight Arrow Connector 11">
              <a:extLst>
                <a:ext uri="{FF2B5EF4-FFF2-40B4-BE49-F238E27FC236}">
                  <a16:creationId xmlns:a16="http://schemas.microsoft.com/office/drawing/2014/main" id="{B5074EDE-206F-8542-B767-950B9CBD8266}"/>
                </a:ext>
              </a:extLst>
            </p:cNvPr>
            <p:cNvCxnSpPr>
              <a:stCxn id="9" idx="0"/>
              <a:endCxn id="7" idx="2"/>
            </p:cNvCxnSpPr>
            <p:nvPr/>
          </p:nvCxnSpPr>
          <p:spPr>
            <a:xfrm flipV="1">
              <a:off x="3031727" y="3583020"/>
              <a:ext cx="0" cy="5962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09958D2-D021-DF43-9AC1-B53F2B3AAB22}"/>
                </a:ext>
              </a:extLst>
            </p:cNvPr>
            <p:cNvCxnSpPr/>
            <p:nvPr/>
          </p:nvCxnSpPr>
          <p:spPr>
            <a:xfrm flipV="1">
              <a:off x="4824242" y="3583020"/>
              <a:ext cx="0" cy="59621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773740CD-4E57-7244-9452-C8818CFA6B3E}"/>
              </a:ext>
            </a:extLst>
          </p:cNvPr>
          <p:cNvGrpSpPr/>
          <p:nvPr/>
        </p:nvGrpSpPr>
        <p:grpSpPr>
          <a:xfrm>
            <a:off x="1172526" y="1981268"/>
            <a:ext cx="3045689" cy="4395933"/>
            <a:chOff x="1032853" y="2677099"/>
            <a:chExt cx="1471383" cy="1996339"/>
          </a:xfrm>
        </p:grpSpPr>
        <mc:AlternateContent xmlns:mc="http://schemas.openxmlformats.org/markup-compatibility/2006" xmlns:a14="http://schemas.microsoft.com/office/drawing/2010/main">
          <mc:Choice Requires="a14">
            <p:sp>
              <p:nvSpPr>
                <p:cNvPr id="15" name="TextBox 14">
                  <a:extLst>
                    <a:ext uri="{FF2B5EF4-FFF2-40B4-BE49-F238E27FC236}">
                      <a16:creationId xmlns:a16="http://schemas.microsoft.com/office/drawing/2014/main" id="{B1F16866-34B7-0F4F-BC05-3D81C435BD39}"/>
                    </a:ext>
                  </a:extLst>
                </p:cNvPr>
                <p:cNvSpPr txBox="1"/>
                <p:nvPr/>
              </p:nvSpPr>
              <p:spPr>
                <a:xfrm>
                  <a:off x="1032853" y="3567281"/>
                  <a:ext cx="1471383" cy="642293"/>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Lineage precedence </a:t>
                  </a:r>
                </a:p>
                <a:p>
                  <a:pPr algn="ctr"/>
                  <a:r>
                    <a:rPr lang="en-US" dirty="0">
                      <a:latin typeface="Arial" panose="020B0604020202020204" pitchFamily="34" charset="0"/>
                      <a:cs typeface="Arial" panose="020B0604020202020204" pitchFamily="34" charset="0"/>
                    </a:rPr>
                    <a:t>rule: </a:t>
                  </a:r>
                  <a14:m>
                    <m:oMath xmlns:m="http://schemas.openxmlformats.org/officeDocument/2006/math">
                      <m:sSub>
                        <m:sSubPr>
                          <m:ctrlPr>
                            <a:rPr lang="en-US" sz="2400" i="1" smtClean="0">
                              <a:solidFill>
                                <a:srgbClr val="C00000"/>
                              </a:solidFill>
                              <a:latin typeface="Cambria Math" panose="02040503050406030204" pitchFamily="18" charset="0"/>
                            </a:rPr>
                          </m:ctrlPr>
                        </m:sSubPr>
                        <m:e>
                          <m:r>
                            <a:rPr lang="en-US" sz="2400" i="1">
                              <a:solidFill>
                                <a:srgbClr val="C00000"/>
                              </a:solidFill>
                              <a:latin typeface="Cambria Math" charset="0"/>
                            </a:rPr>
                            <m:t>𝐶</m:t>
                          </m:r>
                        </m:e>
                        <m:sub>
                          <m:r>
                            <a:rPr lang="en-US" sz="2400" i="1">
                              <a:solidFill>
                                <a:srgbClr val="C00000"/>
                              </a:solidFill>
                              <a:latin typeface="Cambria Math" charset="0"/>
                            </a:rPr>
                            <m:t>𝑖</m:t>
                          </m:r>
                        </m:sub>
                      </m:sSub>
                      <m:r>
                        <a:rPr lang="en-US" sz="2400" i="1">
                          <a:latin typeface="Cambria Math" charset="0"/>
                          <a:ea typeface="Cambria Math" charset="0"/>
                          <a:cs typeface="Cambria Math" charset="0"/>
                        </a:rPr>
                        <m:t>≥</m:t>
                      </m:r>
                      <m:sSub>
                        <m:sSubPr>
                          <m:ctrlPr>
                            <a:rPr lang="en-US" sz="2400" i="1" smtClean="0">
                              <a:solidFill>
                                <a:srgbClr val="9F5AFF"/>
                              </a:solidFill>
                              <a:latin typeface="Cambria Math" panose="02040503050406030204" pitchFamily="18" charset="0"/>
                              <a:ea typeface="Cambria Math" charset="0"/>
                              <a:cs typeface="Cambria Math" charset="0"/>
                            </a:rPr>
                          </m:ctrlPr>
                        </m:sSubPr>
                        <m:e>
                          <m:r>
                            <a:rPr lang="en-US" sz="2400" i="1">
                              <a:solidFill>
                                <a:srgbClr val="9F5AFF"/>
                              </a:solidFill>
                              <a:latin typeface="Cambria Math" charset="0"/>
                              <a:ea typeface="Cambria Math" charset="0"/>
                              <a:cs typeface="Cambria Math" charset="0"/>
                            </a:rPr>
                            <m:t>𝐶</m:t>
                          </m:r>
                        </m:e>
                        <m:sub>
                          <m:r>
                            <a:rPr lang="en-US" sz="2400" i="1">
                              <a:solidFill>
                                <a:srgbClr val="9F5AFF"/>
                              </a:solidFill>
                              <a:latin typeface="Cambria Math" charset="0"/>
                              <a:ea typeface="Cambria Math" charset="0"/>
                              <a:cs typeface="Cambria Math" charset="0"/>
                            </a:rPr>
                            <m:t>𝑗</m:t>
                          </m:r>
                        </m:sub>
                      </m:sSub>
                    </m:oMath>
                  </a14:m>
                  <a:r>
                    <a:rPr lang="en-US" sz="2400" dirty="0">
                      <a:latin typeface="Arial" panose="020B0604020202020204" pitchFamily="34" charset="0"/>
                      <a:cs typeface="Arial" panose="020B0604020202020204" pitchFamily="34" charset="0"/>
                    </a:rPr>
                    <a:t>, </a:t>
                  </a:r>
                  <a14:m>
                    <m:oMath xmlns:m="http://schemas.openxmlformats.org/officeDocument/2006/math">
                      <m:sSub>
                        <m:sSubPr>
                          <m:ctrlPr>
                            <a:rPr lang="en-US" sz="2400" i="1" smtClean="0">
                              <a:solidFill>
                                <a:srgbClr val="C00000"/>
                              </a:solidFill>
                              <a:latin typeface="Cambria Math" panose="02040503050406030204" pitchFamily="18" charset="0"/>
                            </a:rPr>
                          </m:ctrlPr>
                        </m:sSubPr>
                        <m:e>
                          <m:r>
                            <a:rPr lang="en-US" sz="2400" i="1">
                              <a:solidFill>
                                <a:srgbClr val="C00000"/>
                              </a:solidFill>
                              <a:latin typeface="Cambria Math" charset="0"/>
                            </a:rPr>
                            <m:t>𝐶</m:t>
                          </m:r>
                        </m:e>
                        <m:sub>
                          <m:r>
                            <a:rPr lang="en-US" sz="2400" i="1">
                              <a:solidFill>
                                <a:srgbClr val="C00000"/>
                              </a:solidFill>
                              <a:latin typeface="Cambria Math" charset="0"/>
                            </a:rPr>
                            <m:t>𝑖</m:t>
                          </m:r>
                        </m:sub>
                      </m:sSub>
                      <m:r>
                        <a:rPr lang="en-US" sz="2400" i="1">
                          <a:latin typeface="Cambria Math" charset="0"/>
                          <a:ea typeface="Cambria Math" charset="0"/>
                          <a:cs typeface="Cambria Math" charset="0"/>
                        </a:rPr>
                        <m:t>≥</m:t>
                      </m:r>
                      <m:sSub>
                        <m:sSubPr>
                          <m:ctrlPr>
                            <a:rPr lang="en-US" sz="2400" i="1" smtClean="0">
                              <a:solidFill>
                                <a:srgbClr val="00B050"/>
                              </a:solidFill>
                              <a:latin typeface="Cambria Math" panose="02040503050406030204" pitchFamily="18" charset="0"/>
                              <a:ea typeface="Cambria Math" charset="0"/>
                              <a:cs typeface="Cambria Math" charset="0"/>
                            </a:rPr>
                          </m:ctrlPr>
                        </m:sSubPr>
                        <m:e>
                          <m:r>
                            <a:rPr lang="en-US" sz="2400" i="1">
                              <a:solidFill>
                                <a:srgbClr val="00B050"/>
                              </a:solidFill>
                              <a:latin typeface="Cambria Math" charset="0"/>
                              <a:ea typeface="Cambria Math" charset="0"/>
                              <a:cs typeface="Cambria Math" charset="0"/>
                            </a:rPr>
                            <m:t>𝐶</m:t>
                          </m:r>
                        </m:e>
                        <m:sub>
                          <m:r>
                            <a:rPr lang="en-US" sz="2400" b="0" i="1" smtClean="0">
                              <a:solidFill>
                                <a:srgbClr val="00B050"/>
                              </a:solidFill>
                              <a:latin typeface="Cambria Math" panose="02040503050406030204" pitchFamily="18" charset="0"/>
                              <a:ea typeface="Cambria Math" charset="0"/>
                              <a:cs typeface="Cambria Math" charset="0"/>
                            </a:rPr>
                            <m:t>𝑘</m:t>
                          </m:r>
                        </m:sub>
                      </m:sSub>
                    </m:oMath>
                  </a14:m>
                  <a:endParaRPr lang="en-US" dirty="0">
                    <a:latin typeface="Arial" panose="020B0604020202020204" pitchFamily="34" charset="0"/>
                    <a:cs typeface="Arial" panose="020B0604020202020204" pitchFamily="34" charset="0"/>
                  </a:endParaRPr>
                </a:p>
              </p:txBody>
            </p:sp>
          </mc:Choice>
          <mc:Fallback xmlns="">
            <p:sp>
              <p:nvSpPr>
                <p:cNvPr id="15" name="TextBox 14">
                  <a:extLst>
                    <a:ext uri="{FF2B5EF4-FFF2-40B4-BE49-F238E27FC236}">
                      <a16:creationId xmlns:a16="http://schemas.microsoft.com/office/drawing/2014/main" id="{B1F16866-34B7-0F4F-BC05-3D81C435BD39}"/>
                    </a:ext>
                  </a:extLst>
                </p:cNvPr>
                <p:cNvSpPr txBox="1">
                  <a:spLocks noRot="1" noChangeAspect="1" noMove="1" noResize="1" noEditPoints="1" noAdjustHandles="1" noChangeArrowheads="1" noChangeShapeType="1" noTextEdit="1"/>
                </p:cNvSpPr>
                <p:nvPr/>
              </p:nvSpPr>
              <p:spPr>
                <a:xfrm>
                  <a:off x="1032853" y="3567281"/>
                  <a:ext cx="1471383" cy="642293"/>
                </a:xfrm>
                <a:prstGeom prst="rect">
                  <a:avLst/>
                </a:prstGeom>
                <a:blipFill>
                  <a:blip r:embed="rId3"/>
                  <a:stretch>
                    <a:fillRect t="-8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3B04791B-66AB-0845-9FD2-D5627B12CEEF}"/>
                    </a:ext>
                  </a:extLst>
                </p:cNvPr>
                <p:cNvSpPr txBox="1"/>
                <p:nvPr/>
              </p:nvSpPr>
              <p:spPr>
                <a:xfrm>
                  <a:off x="1032857" y="4031145"/>
                  <a:ext cx="1471377" cy="642293"/>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Lineage divergence </a:t>
                  </a:r>
                </a:p>
                <a:p>
                  <a:pPr algn="ctr"/>
                  <a:r>
                    <a:rPr lang="en-US" dirty="0">
                      <a:latin typeface="Arial" panose="020B0604020202020204" pitchFamily="34" charset="0"/>
                      <a:cs typeface="Arial" panose="020B0604020202020204" pitchFamily="34" charset="0"/>
                    </a:rPr>
                    <a:t>rule: </a:t>
                  </a:r>
                  <a14:m>
                    <m:oMath xmlns:m="http://schemas.openxmlformats.org/officeDocument/2006/math">
                      <m:sSub>
                        <m:sSubPr>
                          <m:ctrlPr>
                            <a:rPr lang="en-US" sz="2400" i="1" smtClean="0">
                              <a:solidFill>
                                <a:srgbClr val="C00000"/>
                              </a:solidFill>
                              <a:latin typeface="Cambria Math" panose="02040503050406030204" pitchFamily="18" charset="0"/>
                            </a:rPr>
                          </m:ctrlPr>
                        </m:sSubPr>
                        <m:e>
                          <m:r>
                            <a:rPr lang="en-US" sz="2400" i="1">
                              <a:solidFill>
                                <a:srgbClr val="C00000"/>
                              </a:solidFill>
                              <a:latin typeface="Cambria Math" charset="0"/>
                            </a:rPr>
                            <m:t>𝐶</m:t>
                          </m:r>
                        </m:e>
                        <m:sub>
                          <m:r>
                            <a:rPr lang="en-US" sz="2400" i="1">
                              <a:solidFill>
                                <a:srgbClr val="C00000"/>
                              </a:solidFill>
                              <a:latin typeface="Cambria Math" charset="0"/>
                            </a:rPr>
                            <m:t>𝑖</m:t>
                          </m:r>
                        </m:sub>
                      </m:sSub>
                      <m:r>
                        <a:rPr lang="en-US" sz="2400" i="1">
                          <a:latin typeface="Cambria Math" charset="0"/>
                        </a:rPr>
                        <m:t> </m:t>
                      </m:r>
                      <m:r>
                        <a:rPr lang="en-US" sz="2400" i="1">
                          <a:latin typeface="Cambria Math" charset="0"/>
                          <a:ea typeface="Cambria Math" charset="0"/>
                          <a:cs typeface="Cambria Math" charset="0"/>
                        </a:rPr>
                        <m:t>≥ </m:t>
                      </m:r>
                      <m:sSub>
                        <m:sSubPr>
                          <m:ctrlPr>
                            <a:rPr lang="en-US" sz="2400" i="1" smtClean="0">
                              <a:solidFill>
                                <a:srgbClr val="9F5AFF"/>
                              </a:solidFill>
                              <a:latin typeface="Cambria Math" panose="02040503050406030204" pitchFamily="18" charset="0"/>
                              <a:ea typeface="Cambria Math" charset="0"/>
                              <a:cs typeface="Cambria Math" charset="0"/>
                            </a:rPr>
                          </m:ctrlPr>
                        </m:sSubPr>
                        <m:e>
                          <m:r>
                            <a:rPr lang="en-US" sz="2400" i="1">
                              <a:solidFill>
                                <a:srgbClr val="9F5AFF"/>
                              </a:solidFill>
                              <a:latin typeface="Cambria Math" charset="0"/>
                              <a:ea typeface="Cambria Math" charset="0"/>
                              <a:cs typeface="Cambria Math" charset="0"/>
                            </a:rPr>
                            <m:t>𝐶</m:t>
                          </m:r>
                        </m:e>
                        <m:sub>
                          <m:r>
                            <a:rPr lang="en-US" sz="2400" i="1">
                              <a:solidFill>
                                <a:srgbClr val="9F5AFF"/>
                              </a:solidFill>
                              <a:latin typeface="Cambria Math" charset="0"/>
                              <a:ea typeface="Cambria Math" charset="0"/>
                              <a:cs typeface="Cambria Math" charset="0"/>
                            </a:rPr>
                            <m:t>𝑗</m:t>
                          </m:r>
                        </m:sub>
                      </m:sSub>
                      <m:r>
                        <a:rPr lang="en-US" sz="2400">
                          <a:latin typeface="Cambria Math" charset="0"/>
                          <a:ea typeface="Cambria Math" charset="0"/>
                          <a:cs typeface="Cambria Math" charset="0"/>
                        </a:rPr>
                        <m:t>+ </m:t>
                      </m:r>
                      <m:sSub>
                        <m:sSubPr>
                          <m:ctrlPr>
                            <a:rPr lang="en-US" sz="2400" i="1" smtClean="0">
                              <a:solidFill>
                                <a:srgbClr val="00B050"/>
                              </a:solidFill>
                              <a:latin typeface="Cambria Math" panose="02040503050406030204" pitchFamily="18" charset="0"/>
                              <a:ea typeface="Cambria Math" charset="0"/>
                              <a:cs typeface="Cambria Math" charset="0"/>
                            </a:rPr>
                          </m:ctrlPr>
                        </m:sSubPr>
                        <m:e>
                          <m:r>
                            <a:rPr lang="en-US" sz="2400" i="1">
                              <a:solidFill>
                                <a:srgbClr val="00B050"/>
                              </a:solidFill>
                              <a:latin typeface="Cambria Math" charset="0"/>
                              <a:ea typeface="Cambria Math" charset="0"/>
                              <a:cs typeface="Cambria Math" charset="0"/>
                            </a:rPr>
                            <m:t>𝐶</m:t>
                          </m:r>
                        </m:e>
                        <m:sub>
                          <m:r>
                            <a:rPr lang="en-US" sz="2400" i="1">
                              <a:solidFill>
                                <a:srgbClr val="00B050"/>
                              </a:solidFill>
                              <a:latin typeface="Cambria Math" charset="0"/>
                              <a:ea typeface="Cambria Math" charset="0"/>
                              <a:cs typeface="Cambria Math" charset="0"/>
                            </a:rPr>
                            <m:t>𝑘</m:t>
                          </m:r>
                        </m:sub>
                      </m:sSub>
                    </m:oMath>
                  </a14:m>
                  <a:endParaRPr lang="en-US" dirty="0"/>
                </a:p>
              </p:txBody>
            </p:sp>
          </mc:Choice>
          <mc:Fallback xmlns="">
            <p:sp>
              <p:nvSpPr>
                <p:cNvPr id="16" name="TextBox 15">
                  <a:extLst>
                    <a:ext uri="{FF2B5EF4-FFF2-40B4-BE49-F238E27FC236}">
                      <a16:creationId xmlns:a16="http://schemas.microsoft.com/office/drawing/2014/main" id="{3B04791B-66AB-0845-9FD2-D5627B12CEEF}"/>
                    </a:ext>
                  </a:extLst>
                </p:cNvPr>
                <p:cNvSpPr txBox="1">
                  <a:spLocks noRot="1" noChangeAspect="1" noMove="1" noResize="1" noEditPoints="1" noAdjustHandles="1" noChangeArrowheads="1" noChangeShapeType="1" noTextEdit="1"/>
                </p:cNvSpPr>
                <p:nvPr/>
              </p:nvSpPr>
              <p:spPr>
                <a:xfrm>
                  <a:off x="1032857" y="4031145"/>
                  <a:ext cx="1471377" cy="642293"/>
                </a:xfrm>
                <a:prstGeom prst="rect">
                  <a:avLst/>
                </a:prstGeom>
                <a:blipFill>
                  <a:blip r:embed="rId4"/>
                  <a:stretch>
                    <a:fillRect t="-1786"/>
                  </a:stretch>
                </a:blipFill>
              </p:spPr>
              <p:txBody>
                <a:bodyPr/>
                <a:lstStyle/>
                <a:p>
                  <a:r>
                    <a:rPr lang="en-US">
                      <a:noFill/>
                    </a:rPr>
                    <a:t> </a:t>
                  </a:r>
                </a:p>
              </p:txBody>
            </p:sp>
          </mc:Fallback>
        </mc:AlternateContent>
        <p:grpSp>
          <p:nvGrpSpPr>
            <p:cNvPr id="17" name="Group 16">
              <a:extLst>
                <a:ext uri="{FF2B5EF4-FFF2-40B4-BE49-F238E27FC236}">
                  <a16:creationId xmlns:a16="http://schemas.microsoft.com/office/drawing/2014/main" id="{049DD237-6ED0-DC46-B860-9135DDC2CB28}"/>
                </a:ext>
              </a:extLst>
            </p:cNvPr>
            <p:cNvGrpSpPr/>
            <p:nvPr/>
          </p:nvGrpSpPr>
          <p:grpSpPr>
            <a:xfrm>
              <a:off x="1358559" y="2677099"/>
              <a:ext cx="819972" cy="751901"/>
              <a:chOff x="163252" y="32586"/>
              <a:chExt cx="819972" cy="751901"/>
            </a:xfrm>
          </p:grpSpPr>
          <p:sp>
            <p:nvSpPr>
              <p:cNvPr id="18" name="Oval 17">
                <a:extLst>
                  <a:ext uri="{FF2B5EF4-FFF2-40B4-BE49-F238E27FC236}">
                    <a16:creationId xmlns:a16="http://schemas.microsoft.com/office/drawing/2014/main" id="{E61B5BB7-0B78-7740-93E5-1BE9F1874C71}"/>
                  </a:ext>
                </a:extLst>
              </p:cNvPr>
              <p:cNvSpPr/>
              <p:nvPr/>
            </p:nvSpPr>
            <p:spPr>
              <a:xfrm>
                <a:off x="163252" y="633853"/>
                <a:ext cx="153758" cy="150634"/>
              </a:xfrm>
              <a:prstGeom prst="ellipse">
                <a:avLst/>
              </a:prstGeom>
              <a:solidFill>
                <a:srgbClr val="9F5AFF"/>
              </a:solidFill>
              <a:ln>
                <a:solidFill>
                  <a:srgbClr val="A6A6A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62566315-F366-DE46-B99A-BF89ED0A9BF7}"/>
                  </a:ext>
                </a:extLst>
              </p:cNvPr>
              <p:cNvSpPr/>
              <p:nvPr/>
            </p:nvSpPr>
            <p:spPr>
              <a:xfrm>
                <a:off x="829466" y="633853"/>
                <a:ext cx="153758" cy="150634"/>
              </a:xfrm>
              <a:prstGeom prst="ellipse">
                <a:avLst/>
              </a:prstGeom>
              <a:solidFill>
                <a:srgbClr val="33A02B"/>
              </a:solidFill>
              <a:ln>
                <a:solidFill>
                  <a:srgbClr val="A6A6A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28C91A2D-B10B-1245-A141-84632EDDA333}"/>
                  </a:ext>
                </a:extLst>
              </p:cNvPr>
              <p:cNvSpPr/>
              <p:nvPr/>
            </p:nvSpPr>
            <p:spPr>
              <a:xfrm>
                <a:off x="496359" y="294402"/>
                <a:ext cx="153758" cy="150634"/>
              </a:xfrm>
              <a:prstGeom prst="ellipse">
                <a:avLst/>
              </a:prstGeom>
              <a:solidFill>
                <a:srgbClr val="E31A1B"/>
              </a:solidFill>
              <a:ln>
                <a:solidFill>
                  <a:srgbClr val="A6A6A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21" name="Straight Arrow Connector 20">
                <a:extLst>
                  <a:ext uri="{FF2B5EF4-FFF2-40B4-BE49-F238E27FC236}">
                    <a16:creationId xmlns:a16="http://schemas.microsoft.com/office/drawing/2014/main" id="{4BB3ABDC-22EE-FD4F-8982-EDB417B3A017}"/>
                  </a:ext>
                </a:extLst>
              </p:cNvPr>
              <p:cNvCxnSpPr>
                <a:stCxn id="20" idx="3"/>
                <a:endCxn id="18" idx="7"/>
              </p:cNvCxnSpPr>
              <p:nvPr/>
            </p:nvCxnSpPr>
            <p:spPr>
              <a:xfrm flipH="1">
                <a:off x="294493" y="422975"/>
                <a:ext cx="224384" cy="232938"/>
              </a:xfrm>
              <a:prstGeom prst="straightConnector1">
                <a:avLst/>
              </a:prstGeom>
              <a:ln>
                <a:solidFill>
                  <a:srgbClr val="A6A6A6"/>
                </a:solidFill>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161AAAA1-9E47-5940-9DBF-79214EBADDDD}"/>
                  </a:ext>
                </a:extLst>
              </p:cNvPr>
              <p:cNvCxnSpPr>
                <a:stCxn id="20" idx="5"/>
                <a:endCxn id="19" idx="1"/>
              </p:cNvCxnSpPr>
              <p:nvPr/>
            </p:nvCxnSpPr>
            <p:spPr>
              <a:xfrm>
                <a:off x="627600" y="422975"/>
                <a:ext cx="224384" cy="232938"/>
              </a:xfrm>
              <a:prstGeom prst="straightConnector1">
                <a:avLst/>
              </a:prstGeom>
              <a:ln>
                <a:solidFill>
                  <a:srgbClr val="A6A6A6"/>
                </a:solidFill>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E1006EFE-0CD9-E84D-8B75-638DE0F6417D}"/>
                  </a:ext>
                </a:extLst>
              </p:cNvPr>
              <p:cNvCxnSpPr>
                <a:endCxn id="20" idx="0"/>
              </p:cNvCxnSpPr>
              <p:nvPr/>
            </p:nvCxnSpPr>
            <p:spPr>
              <a:xfrm>
                <a:off x="573238" y="32586"/>
                <a:ext cx="0" cy="261816"/>
              </a:xfrm>
              <a:prstGeom prst="straightConnector1">
                <a:avLst/>
              </a:prstGeom>
              <a:ln>
                <a:solidFill>
                  <a:srgbClr val="A6A6A6"/>
                </a:solidFill>
                <a:headEnd type="none"/>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5FE3DF6A-7382-EE4F-BCA7-94241A3600C8}"/>
                      </a:ext>
                    </a:extLst>
                  </p:cNvPr>
                  <p:cNvSpPr txBox="1"/>
                  <p:nvPr/>
                </p:nvSpPr>
                <p:spPr>
                  <a:xfrm flipH="1">
                    <a:off x="379509" y="63423"/>
                    <a:ext cx="164580" cy="17375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𝑖</m:t>
                          </m:r>
                        </m:oMath>
                      </m:oMathPara>
                    </a14:m>
                    <a:endParaRPr lang="en-US" sz="2000" dirty="0"/>
                  </a:p>
                </p:txBody>
              </p:sp>
            </mc:Choice>
            <mc:Fallback xmlns="">
              <p:sp>
                <p:nvSpPr>
                  <p:cNvPr id="24" name="TextBox 23">
                    <a:extLst>
                      <a:ext uri="{FF2B5EF4-FFF2-40B4-BE49-F238E27FC236}">
                        <a16:creationId xmlns:a16="http://schemas.microsoft.com/office/drawing/2014/main" id="{5FE3DF6A-7382-EE4F-BCA7-94241A3600C8}"/>
                      </a:ext>
                    </a:extLst>
                  </p:cNvPr>
                  <p:cNvSpPr txBox="1">
                    <a:spLocks noRot="1" noChangeAspect="1" noMove="1" noResize="1" noEditPoints="1" noAdjustHandles="1" noChangeArrowheads="1" noChangeShapeType="1" noTextEdit="1"/>
                  </p:cNvSpPr>
                  <p:nvPr/>
                </p:nvSpPr>
                <p:spPr>
                  <a:xfrm flipH="1">
                    <a:off x="379509" y="63423"/>
                    <a:ext cx="164580" cy="173750"/>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1EC58EB8-28DC-CE4A-8DA4-C573C3777CB1}"/>
                      </a:ext>
                    </a:extLst>
                  </p:cNvPr>
                  <p:cNvSpPr txBox="1"/>
                  <p:nvPr/>
                </p:nvSpPr>
                <p:spPr>
                  <a:xfrm flipH="1">
                    <a:off x="295396" y="367709"/>
                    <a:ext cx="164580" cy="17375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𝑗</m:t>
                          </m:r>
                        </m:oMath>
                      </m:oMathPara>
                    </a14:m>
                    <a:endParaRPr lang="en-US" sz="2000" dirty="0"/>
                  </a:p>
                </p:txBody>
              </p:sp>
            </mc:Choice>
            <mc:Fallback xmlns="">
              <p:sp>
                <p:nvSpPr>
                  <p:cNvPr id="25" name="TextBox 24">
                    <a:extLst>
                      <a:ext uri="{FF2B5EF4-FFF2-40B4-BE49-F238E27FC236}">
                        <a16:creationId xmlns:a16="http://schemas.microsoft.com/office/drawing/2014/main" id="{1EC58EB8-28DC-CE4A-8DA4-C573C3777CB1}"/>
                      </a:ext>
                    </a:extLst>
                  </p:cNvPr>
                  <p:cNvSpPr txBox="1">
                    <a:spLocks noRot="1" noChangeAspect="1" noMove="1" noResize="1" noEditPoints="1" noAdjustHandles="1" noChangeArrowheads="1" noChangeShapeType="1" noTextEdit="1"/>
                  </p:cNvSpPr>
                  <p:nvPr/>
                </p:nvSpPr>
                <p:spPr>
                  <a:xfrm flipH="1">
                    <a:off x="295396" y="367709"/>
                    <a:ext cx="164580" cy="173750"/>
                  </a:xfrm>
                  <a:prstGeom prst="rect">
                    <a:avLst/>
                  </a:prstGeom>
                  <a:blipFill>
                    <a:blip r:embed="rId6"/>
                    <a:stretch>
                      <a:fillRect b="-322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6" name="TextBox 25">
                    <a:extLst>
                      <a:ext uri="{FF2B5EF4-FFF2-40B4-BE49-F238E27FC236}">
                        <a16:creationId xmlns:a16="http://schemas.microsoft.com/office/drawing/2014/main" id="{A3F90D90-2825-9943-992D-0341BD3FFAE4}"/>
                      </a:ext>
                    </a:extLst>
                  </p:cNvPr>
                  <p:cNvSpPr txBox="1"/>
                  <p:nvPr/>
                </p:nvSpPr>
                <p:spPr>
                  <a:xfrm flipH="1">
                    <a:off x="711842" y="366359"/>
                    <a:ext cx="164580" cy="17375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charset="0"/>
                            </a:rPr>
                            <m:t>𝑘</m:t>
                          </m:r>
                        </m:oMath>
                      </m:oMathPara>
                    </a14:m>
                    <a:endParaRPr lang="en-US" sz="2000" dirty="0"/>
                  </a:p>
                </p:txBody>
              </p:sp>
            </mc:Choice>
            <mc:Fallback xmlns="">
              <p:sp>
                <p:nvSpPr>
                  <p:cNvPr id="26" name="TextBox 25">
                    <a:extLst>
                      <a:ext uri="{FF2B5EF4-FFF2-40B4-BE49-F238E27FC236}">
                        <a16:creationId xmlns:a16="http://schemas.microsoft.com/office/drawing/2014/main" id="{A3F90D90-2825-9943-992D-0341BD3FFAE4}"/>
                      </a:ext>
                    </a:extLst>
                  </p:cNvPr>
                  <p:cNvSpPr txBox="1">
                    <a:spLocks noRot="1" noChangeAspect="1" noMove="1" noResize="1" noEditPoints="1" noAdjustHandles="1" noChangeArrowheads="1" noChangeShapeType="1" noTextEdit="1"/>
                  </p:cNvSpPr>
                  <p:nvPr/>
                </p:nvSpPr>
                <p:spPr>
                  <a:xfrm flipH="1">
                    <a:off x="711842" y="366359"/>
                    <a:ext cx="164580" cy="173750"/>
                  </a:xfrm>
                  <a:prstGeom prst="rect">
                    <a:avLst/>
                  </a:prstGeom>
                  <a:blipFill>
                    <a:blip r:embed="rId7"/>
                    <a:stretch>
                      <a:fillRect/>
                    </a:stretch>
                  </a:blipFill>
                </p:spPr>
                <p:txBody>
                  <a:bodyPr/>
                  <a:lstStyle/>
                  <a:p>
                    <a:r>
                      <a:rPr lang="en-US">
                        <a:noFill/>
                      </a:rPr>
                      <a:t> </a:t>
                    </a:r>
                  </a:p>
                </p:txBody>
              </p:sp>
            </mc:Fallback>
          </mc:AlternateContent>
        </p:grpSp>
      </p:grpSp>
    </p:spTree>
    <p:extLst>
      <p:ext uri="{BB962C8B-B14F-4D97-AF65-F5344CB8AC3E}">
        <p14:creationId xmlns:p14="http://schemas.microsoft.com/office/powerpoint/2010/main" val="3874349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E94DE-05AF-A340-96B5-1CA10E9EC52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71C096C-23EE-D345-BDE0-B1E117211C2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36462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A7538-EE72-F24E-B0D6-81A60276F6E6}"/>
              </a:ext>
            </a:extLst>
          </p:cNvPr>
          <p:cNvSpPr>
            <a:spLocks noGrp="1"/>
          </p:cNvSpPr>
          <p:nvPr>
            <p:ph type="title"/>
          </p:nvPr>
        </p:nvSpPr>
        <p:spPr/>
        <p:txBody>
          <a:bodyPr/>
          <a:lstStyle/>
          <a:p>
            <a:r>
              <a:rPr lang="en-US" dirty="0"/>
              <a:t>IPMN Progression: </a:t>
            </a:r>
            <a:br>
              <a:rPr lang="en-US" dirty="0"/>
            </a:br>
            <a:r>
              <a:rPr lang="en-US" dirty="0"/>
              <a:t>Transition from LG dysplasia to HG dysplasia</a:t>
            </a:r>
          </a:p>
        </p:txBody>
      </p:sp>
      <p:sp>
        <p:nvSpPr>
          <p:cNvPr id="3" name="Content Placeholder 2">
            <a:extLst>
              <a:ext uri="{FF2B5EF4-FFF2-40B4-BE49-F238E27FC236}">
                <a16:creationId xmlns:a16="http://schemas.microsoft.com/office/drawing/2014/main" id="{5F03A5EE-ED0B-704E-8FFD-DB0E71968527}"/>
              </a:ext>
            </a:extLst>
          </p:cNvPr>
          <p:cNvSpPr>
            <a:spLocks noGrp="1"/>
          </p:cNvSpPr>
          <p:nvPr>
            <p:ph idx="1"/>
          </p:nvPr>
        </p:nvSpPr>
        <p:spPr/>
        <p:txBody>
          <a:bodyPr/>
          <a:lstStyle/>
          <a:p>
            <a:r>
              <a:rPr lang="en-US" dirty="0"/>
              <a:t>IPMN is the second most common precancerous lesion of PDAC: around 10% of PDAC is associated with IPMN </a:t>
            </a:r>
          </a:p>
          <a:p>
            <a:r>
              <a:rPr lang="en-US" dirty="0"/>
              <a:t>High-grade IPMN is an ideal target of detection and intervention</a:t>
            </a:r>
          </a:p>
          <a:p>
            <a:r>
              <a:rPr lang="en-US" dirty="0"/>
              <a:t>Recent studies showed molecular alterations that are associated with high-grade IPMN/ invasive IPMN</a:t>
            </a:r>
          </a:p>
          <a:p>
            <a:pPr lvl="1"/>
            <a:r>
              <a:rPr lang="en-US" dirty="0"/>
              <a:t>TP53 mutations (Kanda et al.) </a:t>
            </a:r>
          </a:p>
          <a:p>
            <a:pPr lvl="1"/>
            <a:r>
              <a:rPr lang="en-US" dirty="0"/>
              <a:t>A set of molecular alterations (Springer et al.) </a:t>
            </a:r>
          </a:p>
          <a:p>
            <a:pPr lvl="1"/>
            <a:r>
              <a:rPr lang="en-US" dirty="0"/>
              <a:t>Complex karyotype (</a:t>
            </a:r>
            <a:r>
              <a:rPr lang="en-US" dirty="0" err="1"/>
              <a:t>Duante</a:t>
            </a:r>
            <a:r>
              <a:rPr lang="en-US" dirty="0"/>
              <a:t> et al.2016) </a:t>
            </a:r>
          </a:p>
          <a:p>
            <a:pPr marL="0" indent="0">
              <a:buNone/>
            </a:pPr>
            <a:endParaRPr lang="en-US" dirty="0"/>
          </a:p>
        </p:txBody>
      </p:sp>
    </p:spTree>
    <p:extLst>
      <p:ext uri="{BB962C8B-B14F-4D97-AF65-F5344CB8AC3E}">
        <p14:creationId xmlns:p14="http://schemas.microsoft.com/office/powerpoint/2010/main" val="2744488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4AAC5-18F8-E847-96EB-CAAB2A395BA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370FED-0C0B-0D42-B792-A3D7CFC7DC50}"/>
              </a:ext>
            </a:extLst>
          </p:cNvPr>
          <p:cNvSpPr>
            <a:spLocks noGrp="1"/>
          </p:cNvSpPr>
          <p:nvPr>
            <p:ph idx="1"/>
          </p:nvPr>
        </p:nvSpPr>
        <p:spPr/>
        <p:txBody>
          <a:bodyPr>
            <a:normAutofit fontScale="92500"/>
          </a:bodyPr>
          <a:lstStyle/>
          <a:p>
            <a:pPr marL="0" indent="0">
              <a:buNone/>
            </a:pPr>
            <a:r>
              <a:rPr lang="en-US" dirty="0"/>
              <a:t>However, the molecular alterations that are related to IPMN progression are less well understood</a:t>
            </a:r>
          </a:p>
          <a:p>
            <a:r>
              <a:rPr lang="en-US" dirty="0"/>
              <a:t>What molecular alterations determine histologic progression to HG IPMN?</a:t>
            </a:r>
          </a:p>
          <a:p>
            <a:pPr marL="342900" lvl="1" indent="0">
              <a:buNone/>
            </a:pPr>
            <a:endParaRPr lang="en-US" dirty="0"/>
          </a:p>
          <a:p>
            <a:r>
              <a:rPr lang="en-US" dirty="0"/>
              <a:t>Clinically, the decision-making of resecting IPMN relies mostly on imaging studies: however clinical diagnosis of HG IPMN often ends up with pathological diagnosis of LG IPMN</a:t>
            </a:r>
          </a:p>
          <a:p>
            <a:endParaRPr lang="en-US" dirty="0"/>
          </a:p>
          <a:p>
            <a:r>
              <a:rPr lang="en-US" dirty="0"/>
              <a:t>Follow up period of IPMN (particularly branch-type IPMN) is controversial  </a:t>
            </a:r>
          </a:p>
        </p:txBody>
      </p:sp>
    </p:spTree>
    <p:extLst>
      <p:ext uri="{BB962C8B-B14F-4D97-AF65-F5344CB8AC3E}">
        <p14:creationId xmlns:p14="http://schemas.microsoft.com/office/powerpoint/2010/main" val="9714859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1EDD-328C-CE42-B3C3-B50534C7C863}"/>
              </a:ext>
            </a:extLst>
          </p:cNvPr>
          <p:cNvSpPr>
            <a:spLocks noGrp="1"/>
          </p:cNvSpPr>
          <p:nvPr>
            <p:ph type="title"/>
          </p:nvPr>
        </p:nvSpPr>
        <p:spPr/>
        <p:txBody>
          <a:bodyPr>
            <a:normAutofit fontScale="90000"/>
          </a:bodyPr>
          <a:lstStyle/>
          <a:p>
            <a:r>
              <a:rPr lang="en-US" sz="3600" dirty="0"/>
              <a:t>Phylogenetic (sample) trees are built by analyzing whether mutations are shared among or private to samples</a:t>
            </a:r>
          </a:p>
        </p:txBody>
      </p:sp>
      <p:grpSp>
        <p:nvGrpSpPr>
          <p:cNvPr id="56" name="Group 55">
            <a:extLst>
              <a:ext uri="{FF2B5EF4-FFF2-40B4-BE49-F238E27FC236}">
                <a16:creationId xmlns:a16="http://schemas.microsoft.com/office/drawing/2014/main" id="{FAAEB23A-BAF6-8D45-9EF9-778AC4DB3D70}"/>
              </a:ext>
            </a:extLst>
          </p:cNvPr>
          <p:cNvGrpSpPr/>
          <p:nvPr/>
        </p:nvGrpSpPr>
        <p:grpSpPr>
          <a:xfrm>
            <a:off x="570317" y="2343329"/>
            <a:ext cx="3294884" cy="2900903"/>
            <a:chOff x="144151" y="4333507"/>
            <a:chExt cx="2583180" cy="2274300"/>
          </a:xfrm>
        </p:grpSpPr>
        <p:sp>
          <p:nvSpPr>
            <p:cNvPr id="6" name="円/楕円 3">
              <a:extLst>
                <a:ext uri="{FF2B5EF4-FFF2-40B4-BE49-F238E27FC236}">
                  <a16:creationId xmlns:a16="http://schemas.microsoft.com/office/drawing/2014/main" id="{217AE4DA-C7CE-0949-BA85-CD64EABDCB6A}"/>
                </a:ext>
              </a:extLst>
            </p:cNvPr>
            <p:cNvSpPr/>
            <p:nvPr/>
          </p:nvSpPr>
          <p:spPr>
            <a:xfrm>
              <a:off x="249046" y="4507234"/>
              <a:ext cx="1916948" cy="1510323"/>
            </a:xfrm>
            <a:prstGeom prst="ellipse">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Rectangle 8">
              <a:extLst>
                <a:ext uri="{FF2B5EF4-FFF2-40B4-BE49-F238E27FC236}">
                  <a16:creationId xmlns:a16="http://schemas.microsoft.com/office/drawing/2014/main" id="{50FE7173-BC25-3845-867B-42ABDC07DBD4}"/>
                </a:ext>
              </a:extLst>
            </p:cNvPr>
            <p:cNvSpPr/>
            <p:nvPr/>
          </p:nvSpPr>
          <p:spPr>
            <a:xfrm>
              <a:off x="147102" y="4370827"/>
              <a:ext cx="2323574" cy="194910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フリーフォーム 28">
              <a:extLst>
                <a:ext uri="{FF2B5EF4-FFF2-40B4-BE49-F238E27FC236}">
                  <a16:creationId xmlns:a16="http://schemas.microsoft.com/office/drawing/2014/main" id="{57CB1FE9-E153-8540-A233-F874CF1F3E8D}"/>
                </a:ext>
              </a:extLst>
            </p:cNvPr>
            <p:cNvSpPr/>
            <p:nvPr/>
          </p:nvSpPr>
          <p:spPr>
            <a:xfrm>
              <a:off x="1044357" y="5562387"/>
              <a:ext cx="477019" cy="457858"/>
            </a:xfrm>
            <a:custGeom>
              <a:avLst/>
              <a:gdLst>
                <a:gd name="connsiteX0" fmla="*/ 79148 w 625740"/>
                <a:gd name="connsiteY0" fmla="*/ 16405 h 600605"/>
                <a:gd name="connsiteX1" fmla="*/ 142648 w 625740"/>
                <a:gd name="connsiteY1" fmla="*/ 3705 h 600605"/>
                <a:gd name="connsiteX2" fmla="*/ 371248 w 625740"/>
                <a:gd name="connsiteY2" fmla="*/ 16405 h 600605"/>
                <a:gd name="connsiteX3" fmla="*/ 345848 w 625740"/>
                <a:gd name="connsiteY3" fmla="*/ 79905 h 600605"/>
                <a:gd name="connsiteX4" fmla="*/ 307748 w 625740"/>
                <a:gd name="connsiteY4" fmla="*/ 105305 h 600605"/>
                <a:gd name="connsiteX5" fmla="*/ 129948 w 625740"/>
                <a:gd name="connsiteY5" fmla="*/ 143405 h 600605"/>
                <a:gd name="connsiteX6" fmla="*/ 168048 w 625740"/>
                <a:gd name="connsiteY6" fmla="*/ 168805 h 600605"/>
                <a:gd name="connsiteX7" fmla="*/ 383948 w 625740"/>
                <a:gd name="connsiteY7" fmla="*/ 194205 h 600605"/>
                <a:gd name="connsiteX8" fmla="*/ 358548 w 625740"/>
                <a:gd name="connsiteY8" fmla="*/ 232305 h 600605"/>
                <a:gd name="connsiteX9" fmla="*/ 320448 w 625740"/>
                <a:gd name="connsiteY9" fmla="*/ 245005 h 600605"/>
                <a:gd name="connsiteX10" fmla="*/ 282348 w 625740"/>
                <a:gd name="connsiteY10" fmla="*/ 270405 h 600605"/>
                <a:gd name="connsiteX11" fmla="*/ 256948 w 625740"/>
                <a:gd name="connsiteY11" fmla="*/ 308505 h 600605"/>
                <a:gd name="connsiteX12" fmla="*/ 269648 w 625740"/>
                <a:gd name="connsiteY12" fmla="*/ 346605 h 600605"/>
                <a:gd name="connsiteX13" fmla="*/ 536348 w 625740"/>
                <a:gd name="connsiteY13" fmla="*/ 359305 h 600605"/>
                <a:gd name="connsiteX14" fmla="*/ 523648 w 625740"/>
                <a:gd name="connsiteY14" fmla="*/ 397405 h 600605"/>
                <a:gd name="connsiteX15" fmla="*/ 447448 w 625740"/>
                <a:gd name="connsiteY15" fmla="*/ 435505 h 600605"/>
                <a:gd name="connsiteX16" fmla="*/ 434748 w 625740"/>
                <a:gd name="connsiteY16" fmla="*/ 473605 h 600605"/>
                <a:gd name="connsiteX17" fmla="*/ 472848 w 625740"/>
                <a:gd name="connsiteY17" fmla="*/ 486305 h 600605"/>
                <a:gd name="connsiteX18" fmla="*/ 561748 w 625740"/>
                <a:gd name="connsiteY18" fmla="*/ 473605 h 600605"/>
                <a:gd name="connsiteX19" fmla="*/ 599848 w 625740"/>
                <a:gd name="connsiteY19" fmla="*/ 460905 h 600605"/>
                <a:gd name="connsiteX20" fmla="*/ 612548 w 625740"/>
                <a:gd name="connsiteY20" fmla="*/ 562505 h 600605"/>
                <a:gd name="connsiteX21" fmla="*/ 536348 w 625740"/>
                <a:gd name="connsiteY21" fmla="*/ 600605 h 600605"/>
                <a:gd name="connsiteX22" fmla="*/ 168048 w 625740"/>
                <a:gd name="connsiteY22" fmla="*/ 587905 h 600605"/>
                <a:gd name="connsiteX23" fmla="*/ 129948 w 625740"/>
                <a:gd name="connsiteY23" fmla="*/ 575205 h 600605"/>
                <a:gd name="connsiteX24" fmla="*/ 53748 w 625740"/>
                <a:gd name="connsiteY24" fmla="*/ 524405 h 600605"/>
                <a:gd name="connsiteX25" fmla="*/ 28348 w 625740"/>
                <a:gd name="connsiteY25" fmla="*/ 486305 h 600605"/>
                <a:gd name="connsiteX26" fmla="*/ 15648 w 625740"/>
                <a:gd name="connsiteY26" fmla="*/ 448205 h 600605"/>
                <a:gd name="connsiteX27" fmla="*/ 53748 w 625740"/>
                <a:gd name="connsiteY27" fmla="*/ 41805 h 600605"/>
                <a:gd name="connsiteX28" fmla="*/ 79148 w 625740"/>
                <a:gd name="connsiteY28" fmla="*/ 16405 h 60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25740" h="600605">
                  <a:moveTo>
                    <a:pt x="79148" y="16405"/>
                  </a:moveTo>
                  <a:cubicBezTo>
                    <a:pt x="93965" y="10055"/>
                    <a:pt x="121062" y="3705"/>
                    <a:pt x="142648" y="3705"/>
                  </a:cubicBezTo>
                  <a:cubicBezTo>
                    <a:pt x="218966" y="3705"/>
                    <a:pt x="299790" y="-10392"/>
                    <a:pt x="371248" y="16405"/>
                  </a:cubicBezTo>
                  <a:cubicBezTo>
                    <a:pt x="392594" y="24410"/>
                    <a:pt x="359099" y="61354"/>
                    <a:pt x="345848" y="79905"/>
                  </a:cubicBezTo>
                  <a:cubicBezTo>
                    <a:pt x="336976" y="92325"/>
                    <a:pt x="321696" y="99106"/>
                    <a:pt x="307748" y="105305"/>
                  </a:cubicBezTo>
                  <a:cubicBezTo>
                    <a:pt x="236936" y="136777"/>
                    <a:pt x="209972" y="133402"/>
                    <a:pt x="129948" y="143405"/>
                  </a:cubicBezTo>
                  <a:cubicBezTo>
                    <a:pt x="142648" y="151872"/>
                    <a:pt x="153322" y="164789"/>
                    <a:pt x="168048" y="168805"/>
                  </a:cubicBezTo>
                  <a:cubicBezTo>
                    <a:pt x="180048" y="172078"/>
                    <a:pt x="379088" y="193665"/>
                    <a:pt x="383948" y="194205"/>
                  </a:cubicBezTo>
                  <a:cubicBezTo>
                    <a:pt x="375481" y="206905"/>
                    <a:pt x="370467" y="222770"/>
                    <a:pt x="358548" y="232305"/>
                  </a:cubicBezTo>
                  <a:cubicBezTo>
                    <a:pt x="348095" y="240668"/>
                    <a:pt x="332422" y="239018"/>
                    <a:pt x="320448" y="245005"/>
                  </a:cubicBezTo>
                  <a:cubicBezTo>
                    <a:pt x="306796" y="251831"/>
                    <a:pt x="295048" y="261938"/>
                    <a:pt x="282348" y="270405"/>
                  </a:cubicBezTo>
                  <a:cubicBezTo>
                    <a:pt x="273881" y="283105"/>
                    <a:pt x="259457" y="293449"/>
                    <a:pt x="256948" y="308505"/>
                  </a:cubicBezTo>
                  <a:cubicBezTo>
                    <a:pt x="254747" y="321710"/>
                    <a:pt x="256477" y="344210"/>
                    <a:pt x="269648" y="346605"/>
                  </a:cubicBezTo>
                  <a:cubicBezTo>
                    <a:pt x="357213" y="362526"/>
                    <a:pt x="447448" y="355072"/>
                    <a:pt x="536348" y="359305"/>
                  </a:cubicBezTo>
                  <a:cubicBezTo>
                    <a:pt x="532115" y="372005"/>
                    <a:pt x="532011" y="386952"/>
                    <a:pt x="523648" y="397405"/>
                  </a:cubicBezTo>
                  <a:cubicBezTo>
                    <a:pt x="505743" y="419786"/>
                    <a:pt x="472547" y="427139"/>
                    <a:pt x="447448" y="435505"/>
                  </a:cubicBezTo>
                  <a:cubicBezTo>
                    <a:pt x="443215" y="448205"/>
                    <a:pt x="428761" y="461631"/>
                    <a:pt x="434748" y="473605"/>
                  </a:cubicBezTo>
                  <a:cubicBezTo>
                    <a:pt x="440735" y="485579"/>
                    <a:pt x="459461" y="486305"/>
                    <a:pt x="472848" y="486305"/>
                  </a:cubicBezTo>
                  <a:cubicBezTo>
                    <a:pt x="502782" y="486305"/>
                    <a:pt x="532115" y="477838"/>
                    <a:pt x="561748" y="473605"/>
                  </a:cubicBezTo>
                  <a:cubicBezTo>
                    <a:pt x="574448" y="469372"/>
                    <a:pt x="587419" y="455933"/>
                    <a:pt x="599848" y="460905"/>
                  </a:cubicBezTo>
                  <a:cubicBezTo>
                    <a:pt x="639569" y="476793"/>
                    <a:pt x="624922" y="540850"/>
                    <a:pt x="612548" y="562505"/>
                  </a:cubicBezTo>
                  <a:cubicBezTo>
                    <a:pt x="600962" y="582780"/>
                    <a:pt x="555904" y="594086"/>
                    <a:pt x="536348" y="600605"/>
                  </a:cubicBezTo>
                  <a:cubicBezTo>
                    <a:pt x="413581" y="596372"/>
                    <a:pt x="290648" y="595568"/>
                    <a:pt x="168048" y="587905"/>
                  </a:cubicBezTo>
                  <a:cubicBezTo>
                    <a:pt x="154687" y="587070"/>
                    <a:pt x="141650" y="581706"/>
                    <a:pt x="129948" y="575205"/>
                  </a:cubicBezTo>
                  <a:cubicBezTo>
                    <a:pt x="103263" y="560380"/>
                    <a:pt x="53748" y="524405"/>
                    <a:pt x="53748" y="524405"/>
                  </a:cubicBezTo>
                  <a:cubicBezTo>
                    <a:pt x="45281" y="511705"/>
                    <a:pt x="35174" y="499957"/>
                    <a:pt x="28348" y="486305"/>
                  </a:cubicBezTo>
                  <a:cubicBezTo>
                    <a:pt x="22361" y="474331"/>
                    <a:pt x="15648" y="461592"/>
                    <a:pt x="15648" y="448205"/>
                  </a:cubicBezTo>
                  <a:cubicBezTo>
                    <a:pt x="15648" y="269382"/>
                    <a:pt x="-38148" y="156675"/>
                    <a:pt x="53748" y="41805"/>
                  </a:cubicBezTo>
                  <a:cubicBezTo>
                    <a:pt x="61228" y="32455"/>
                    <a:pt x="64331" y="22755"/>
                    <a:pt x="79148" y="16405"/>
                  </a:cubicBezTo>
                  <a:close/>
                </a:path>
              </a:pathLst>
            </a:cu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フリーフォーム 4">
              <a:extLst>
                <a:ext uri="{FF2B5EF4-FFF2-40B4-BE49-F238E27FC236}">
                  <a16:creationId xmlns:a16="http://schemas.microsoft.com/office/drawing/2014/main" id="{C8D1D37C-B5B5-B246-AB18-7230A7FE60D5}"/>
                </a:ext>
              </a:extLst>
            </p:cNvPr>
            <p:cNvSpPr/>
            <p:nvPr/>
          </p:nvSpPr>
          <p:spPr>
            <a:xfrm>
              <a:off x="1334431" y="4602553"/>
              <a:ext cx="626437" cy="730698"/>
            </a:xfrm>
            <a:custGeom>
              <a:avLst/>
              <a:gdLst>
                <a:gd name="connsiteX0" fmla="*/ 558800 w 1236681"/>
                <a:gd name="connsiteY0" fmla="*/ 0 h 1308100"/>
                <a:gd name="connsiteX1" fmla="*/ 622300 w 1236681"/>
                <a:gd name="connsiteY1" fmla="*/ 25400 h 1308100"/>
                <a:gd name="connsiteX2" fmla="*/ 647700 w 1236681"/>
                <a:gd name="connsiteY2" fmla="*/ 101600 h 1308100"/>
                <a:gd name="connsiteX3" fmla="*/ 635000 w 1236681"/>
                <a:gd name="connsiteY3" fmla="*/ 190500 h 1308100"/>
                <a:gd name="connsiteX4" fmla="*/ 558800 w 1236681"/>
                <a:gd name="connsiteY4" fmla="*/ 241300 h 1308100"/>
                <a:gd name="connsiteX5" fmla="*/ 520700 w 1236681"/>
                <a:gd name="connsiteY5" fmla="*/ 266700 h 1308100"/>
                <a:gd name="connsiteX6" fmla="*/ 444500 w 1236681"/>
                <a:gd name="connsiteY6" fmla="*/ 292100 h 1308100"/>
                <a:gd name="connsiteX7" fmla="*/ 406400 w 1236681"/>
                <a:gd name="connsiteY7" fmla="*/ 304800 h 1308100"/>
                <a:gd name="connsiteX8" fmla="*/ 254000 w 1236681"/>
                <a:gd name="connsiteY8" fmla="*/ 342900 h 1308100"/>
                <a:gd name="connsiteX9" fmla="*/ 215900 w 1236681"/>
                <a:gd name="connsiteY9" fmla="*/ 368300 h 1308100"/>
                <a:gd name="connsiteX10" fmla="*/ 177800 w 1236681"/>
                <a:gd name="connsiteY10" fmla="*/ 444500 h 1308100"/>
                <a:gd name="connsiteX11" fmla="*/ 190500 w 1236681"/>
                <a:gd name="connsiteY11" fmla="*/ 520700 h 1308100"/>
                <a:gd name="connsiteX12" fmla="*/ 203200 w 1236681"/>
                <a:gd name="connsiteY12" fmla="*/ 558800 h 1308100"/>
                <a:gd name="connsiteX13" fmla="*/ 254000 w 1236681"/>
                <a:gd name="connsiteY13" fmla="*/ 571500 h 1308100"/>
                <a:gd name="connsiteX14" fmla="*/ 279400 w 1236681"/>
                <a:gd name="connsiteY14" fmla="*/ 609600 h 1308100"/>
                <a:gd name="connsiteX15" fmla="*/ 317500 w 1236681"/>
                <a:gd name="connsiteY15" fmla="*/ 622300 h 1308100"/>
                <a:gd name="connsiteX16" fmla="*/ 368300 w 1236681"/>
                <a:gd name="connsiteY16" fmla="*/ 698500 h 1308100"/>
                <a:gd name="connsiteX17" fmla="*/ 393700 w 1236681"/>
                <a:gd name="connsiteY17" fmla="*/ 736600 h 1308100"/>
                <a:gd name="connsiteX18" fmla="*/ 381000 w 1236681"/>
                <a:gd name="connsiteY18" fmla="*/ 876300 h 1308100"/>
                <a:gd name="connsiteX19" fmla="*/ 342900 w 1236681"/>
                <a:gd name="connsiteY19" fmla="*/ 901700 h 1308100"/>
                <a:gd name="connsiteX20" fmla="*/ 292100 w 1236681"/>
                <a:gd name="connsiteY20" fmla="*/ 939800 h 1308100"/>
                <a:gd name="connsiteX21" fmla="*/ 228600 w 1236681"/>
                <a:gd name="connsiteY21" fmla="*/ 965200 h 1308100"/>
                <a:gd name="connsiteX22" fmla="*/ 139700 w 1236681"/>
                <a:gd name="connsiteY22" fmla="*/ 990600 h 1308100"/>
                <a:gd name="connsiteX23" fmla="*/ 50800 w 1236681"/>
                <a:gd name="connsiteY23" fmla="*/ 1041400 h 1308100"/>
                <a:gd name="connsiteX24" fmla="*/ 0 w 1236681"/>
                <a:gd name="connsiteY24" fmla="*/ 1054100 h 1308100"/>
                <a:gd name="connsiteX25" fmla="*/ 127000 w 1236681"/>
                <a:gd name="connsiteY25" fmla="*/ 1168400 h 1308100"/>
                <a:gd name="connsiteX26" fmla="*/ 165100 w 1236681"/>
                <a:gd name="connsiteY26" fmla="*/ 1193800 h 1308100"/>
                <a:gd name="connsiteX27" fmla="*/ 292100 w 1236681"/>
                <a:gd name="connsiteY27" fmla="*/ 1231900 h 1308100"/>
                <a:gd name="connsiteX28" fmla="*/ 342900 w 1236681"/>
                <a:gd name="connsiteY28" fmla="*/ 1270000 h 1308100"/>
                <a:gd name="connsiteX29" fmla="*/ 431800 w 1236681"/>
                <a:gd name="connsiteY29" fmla="*/ 1308100 h 1308100"/>
                <a:gd name="connsiteX30" fmla="*/ 736600 w 1236681"/>
                <a:gd name="connsiteY30" fmla="*/ 1295400 h 1308100"/>
                <a:gd name="connsiteX31" fmla="*/ 838200 w 1236681"/>
                <a:gd name="connsiteY31" fmla="*/ 1282700 h 1308100"/>
                <a:gd name="connsiteX32" fmla="*/ 889000 w 1236681"/>
                <a:gd name="connsiteY32" fmla="*/ 1257300 h 1308100"/>
                <a:gd name="connsiteX33" fmla="*/ 876300 w 1236681"/>
                <a:gd name="connsiteY33" fmla="*/ 1028700 h 1308100"/>
                <a:gd name="connsiteX34" fmla="*/ 850900 w 1236681"/>
                <a:gd name="connsiteY34" fmla="*/ 990600 h 1308100"/>
                <a:gd name="connsiteX35" fmla="*/ 838200 w 1236681"/>
                <a:gd name="connsiteY35" fmla="*/ 952500 h 1308100"/>
                <a:gd name="connsiteX36" fmla="*/ 787400 w 1236681"/>
                <a:gd name="connsiteY36" fmla="*/ 838200 h 1308100"/>
                <a:gd name="connsiteX37" fmla="*/ 774700 w 1236681"/>
                <a:gd name="connsiteY37" fmla="*/ 800100 h 1308100"/>
                <a:gd name="connsiteX38" fmla="*/ 762000 w 1236681"/>
                <a:gd name="connsiteY38" fmla="*/ 762000 h 1308100"/>
                <a:gd name="connsiteX39" fmla="*/ 927100 w 1236681"/>
                <a:gd name="connsiteY39" fmla="*/ 774700 h 1308100"/>
                <a:gd name="connsiteX40" fmla="*/ 1219200 w 1236681"/>
                <a:gd name="connsiteY40" fmla="*/ 762000 h 1308100"/>
                <a:gd name="connsiteX41" fmla="*/ 1181100 w 1236681"/>
                <a:gd name="connsiteY41" fmla="*/ 546100 h 1308100"/>
                <a:gd name="connsiteX42" fmla="*/ 1143000 w 1236681"/>
                <a:gd name="connsiteY42" fmla="*/ 520700 h 1308100"/>
                <a:gd name="connsiteX43" fmla="*/ 1092200 w 1236681"/>
                <a:gd name="connsiteY43" fmla="*/ 406400 h 1308100"/>
                <a:gd name="connsiteX44" fmla="*/ 1079500 w 1236681"/>
                <a:gd name="connsiteY44" fmla="*/ 368300 h 1308100"/>
                <a:gd name="connsiteX45" fmla="*/ 1130300 w 1236681"/>
                <a:gd name="connsiteY45" fmla="*/ 279400 h 1308100"/>
                <a:gd name="connsiteX46" fmla="*/ 1143000 w 1236681"/>
                <a:gd name="connsiteY46" fmla="*/ 279400 h 1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236681" h="1308100">
                  <a:moveTo>
                    <a:pt x="558800" y="0"/>
                  </a:moveTo>
                  <a:cubicBezTo>
                    <a:pt x="579967" y="8467"/>
                    <a:pt x="607288" y="8243"/>
                    <a:pt x="622300" y="25400"/>
                  </a:cubicBezTo>
                  <a:cubicBezTo>
                    <a:pt x="639931" y="45549"/>
                    <a:pt x="647700" y="101600"/>
                    <a:pt x="647700" y="101600"/>
                  </a:cubicBezTo>
                  <a:cubicBezTo>
                    <a:pt x="643467" y="131233"/>
                    <a:pt x="646117" y="162707"/>
                    <a:pt x="635000" y="190500"/>
                  </a:cubicBezTo>
                  <a:cubicBezTo>
                    <a:pt x="616944" y="235641"/>
                    <a:pt x="591944" y="224728"/>
                    <a:pt x="558800" y="241300"/>
                  </a:cubicBezTo>
                  <a:cubicBezTo>
                    <a:pt x="545148" y="248126"/>
                    <a:pt x="534648" y="260501"/>
                    <a:pt x="520700" y="266700"/>
                  </a:cubicBezTo>
                  <a:cubicBezTo>
                    <a:pt x="496234" y="277574"/>
                    <a:pt x="469900" y="283633"/>
                    <a:pt x="444500" y="292100"/>
                  </a:cubicBezTo>
                  <a:cubicBezTo>
                    <a:pt x="431800" y="296333"/>
                    <a:pt x="419605" y="302599"/>
                    <a:pt x="406400" y="304800"/>
                  </a:cubicBezTo>
                  <a:cubicBezTo>
                    <a:pt x="368312" y="311148"/>
                    <a:pt x="287543" y="320538"/>
                    <a:pt x="254000" y="342900"/>
                  </a:cubicBezTo>
                  <a:lnTo>
                    <a:pt x="215900" y="368300"/>
                  </a:lnTo>
                  <a:cubicBezTo>
                    <a:pt x="203058" y="387563"/>
                    <a:pt x="177800" y="418210"/>
                    <a:pt x="177800" y="444500"/>
                  </a:cubicBezTo>
                  <a:cubicBezTo>
                    <a:pt x="177800" y="470250"/>
                    <a:pt x="184914" y="495563"/>
                    <a:pt x="190500" y="520700"/>
                  </a:cubicBezTo>
                  <a:cubicBezTo>
                    <a:pt x="193404" y="533768"/>
                    <a:pt x="192747" y="550437"/>
                    <a:pt x="203200" y="558800"/>
                  </a:cubicBezTo>
                  <a:cubicBezTo>
                    <a:pt x="216830" y="569704"/>
                    <a:pt x="237067" y="567267"/>
                    <a:pt x="254000" y="571500"/>
                  </a:cubicBezTo>
                  <a:cubicBezTo>
                    <a:pt x="262467" y="584200"/>
                    <a:pt x="267481" y="600065"/>
                    <a:pt x="279400" y="609600"/>
                  </a:cubicBezTo>
                  <a:cubicBezTo>
                    <a:pt x="289853" y="617963"/>
                    <a:pt x="308034" y="612834"/>
                    <a:pt x="317500" y="622300"/>
                  </a:cubicBezTo>
                  <a:cubicBezTo>
                    <a:pt x="339086" y="643886"/>
                    <a:pt x="351367" y="673100"/>
                    <a:pt x="368300" y="698500"/>
                  </a:cubicBezTo>
                  <a:lnTo>
                    <a:pt x="393700" y="736600"/>
                  </a:lnTo>
                  <a:cubicBezTo>
                    <a:pt x="389467" y="783167"/>
                    <a:pt x="394751" y="831609"/>
                    <a:pt x="381000" y="876300"/>
                  </a:cubicBezTo>
                  <a:cubicBezTo>
                    <a:pt x="376511" y="890889"/>
                    <a:pt x="355320" y="892828"/>
                    <a:pt x="342900" y="901700"/>
                  </a:cubicBezTo>
                  <a:cubicBezTo>
                    <a:pt x="325676" y="914003"/>
                    <a:pt x="310603" y="929521"/>
                    <a:pt x="292100" y="939800"/>
                  </a:cubicBezTo>
                  <a:cubicBezTo>
                    <a:pt x="272172" y="950871"/>
                    <a:pt x="249946" y="957195"/>
                    <a:pt x="228600" y="965200"/>
                  </a:cubicBezTo>
                  <a:cubicBezTo>
                    <a:pt x="192161" y="978865"/>
                    <a:pt x="179732" y="980592"/>
                    <a:pt x="139700" y="990600"/>
                  </a:cubicBezTo>
                  <a:cubicBezTo>
                    <a:pt x="108117" y="1011655"/>
                    <a:pt x="87630" y="1027589"/>
                    <a:pt x="50800" y="1041400"/>
                  </a:cubicBezTo>
                  <a:cubicBezTo>
                    <a:pt x="34457" y="1047529"/>
                    <a:pt x="16933" y="1049867"/>
                    <a:pt x="0" y="1054100"/>
                  </a:cubicBezTo>
                  <a:cubicBezTo>
                    <a:pt x="44779" y="1121268"/>
                    <a:pt x="24570" y="1100114"/>
                    <a:pt x="127000" y="1168400"/>
                  </a:cubicBezTo>
                  <a:cubicBezTo>
                    <a:pt x="139700" y="1176867"/>
                    <a:pt x="151152" y="1187601"/>
                    <a:pt x="165100" y="1193800"/>
                  </a:cubicBezTo>
                  <a:cubicBezTo>
                    <a:pt x="204854" y="1211468"/>
                    <a:pt x="249880" y="1221345"/>
                    <a:pt x="292100" y="1231900"/>
                  </a:cubicBezTo>
                  <a:cubicBezTo>
                    <a:pt x="309033" y="1244600"/>
                    <a:pt x="324951" y="1258782"/>
                    <a:pt x="342900" y="1270000"/>
                  </a:cubicBezTo>
                  <a:cubicBezTo>
                    <a:pt x="378771" y="1292419"/>
                    <a:pt x="394763" y="1295754"/>
                    <a:pt x="431800" y="1308100"/>
                  </a:cubicBezTo>
                  <a:cubicBezTo>
                    <a:pt x="533400" y="1303867"/>
                    <a:pt x="635110" y="1301743"/>
                    <a:pt x="736600" y="1295400"/>
                  </a:cubicBezTo>
                  <a:cubicBezTo>
                    <a:pt x="770664" y="1293271"/>
                    <a:pt x="805089" y="1290978"/>
                    <a:pt x="838200" y="1282700"/>
                  </a:cubicBezTo>
                  <a:cubicBezTo>
                    <a:pt x="856567" y="1278108"/>
                    <a:pt x="872067" y="1265767"/>
                    <a:pt x="889000" y="1257300"/>
                  </a:cubicBezTo>
                  <a:cubicBezTo>
                    <a:pt x="884767" y="1181100"/>
                    <a:pt x="887093" y="1104250"/>
                    <a:pt x="876300" y="1028700"/>
                  </a:cubicBezTo>
                  <a:cubicBezTo>
                    <a:pt x="874141" y="1013590"/>
                    <a:pt x="857726" y="1004252"/>
                    <a:pt x="850900" y="990600"/>
                  </a:cubicBezTo>
                  <a:cubicBezTo>
                    <a:pt x="844913" y="978626"/>
                    <a:pt x="844187" y="964474"/>
                    <a:pt x="838200" y="952500"/>
                  </a:cubicBezTo>
                  <a:cubicBezTo>
                    <a:pt x="777823" y="831745"/>
                    <a:pt x="852930" y="1034789"/>
                    <a:pt x="787400" y="838200"/>
                  </a:cubicBezTo>
                  <a:lnTo>
                    <a:pt x="774700" y="800100"/>
                  </a:lnTo>
                  <a:cubicBezTo>
                    <a:pt x="770467" y="787400"/>
                    <a:pt x="748652" y="760973"/>
                    <a:pt x="762000" y="762000"/>
                  </a:cubicBezTo>
                  <a:lnTo>
                    <a:pt x="927100" y="774700"/>
                  </a:lnTo>
                  <a:cubicBezTo>
                    <a:pt x="1024467" y="770467"/>
                    <a:pt x="1138677" y="816902"/>
                    <a:pt x="1219200" y="762000"/>
                  </a:cubicBezTo>
                  <a:cubicBezTo>
                    <a:pt x="1258234" y="735386"/>
                    <a:pt x="1225890" y="590890"/>
                    <a:pt x="1181100" y="546100"/>
                  </a:cubicBezTo>
                  <a:cubicBezTo>
                    <a:pt x="1170307" y="535307"/>
                    <a:pt x="1155700" y="529167"/>
                    <a:pt x="1143000" y="520700"/>
                  </a:cubicBezTo>
                  <a:cubicBezTo>
                    <a:pt x="1102748" y="460323"/>
                    <a:pt x="1122427" y="497080"/>
                    <a:pt x="1092200" y="406400"/>
                  </a:cubicBezTo>
                  <a:lnTo>
                    <a:pt x="1079500" y="368300"/>
                  </a:lnTo>
                  <a:cubicBezTo>
                    <a:pt x="1092658" y="289354"/>
                    <a:pt x="1068677" y="294806"/>
                    <a:pt x="1130300" y="279400"/>
                  </a:cubicBezTo>
                  <a:cubicBezTo>
                    <a:pt x="1134407" y="278373"/>
                    <a:pt x="1138767" y="279400"/>
                    <a:pt x="1143000" y="279400"/>
                  </a:cubicBezTo>
                </a:path>
              </a:pathLst>
            </a:cu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フリーフォーム 7">
              <a:extLst>
                <a:ext uri="{FF2B5EF4-FFF2-40B4-BE49-F238E27FC236}">
                  <a16:creationId xmlns:a16="http://schemas.microsoft.com/office/drawing/2014/main" id="{700F56BE-16EC-6741-A49F-1B0F9B7E5ED1}"/>
                </a:ext>
              </a:extLst>
            </p:cNvPr>
            <p:cNvSpPr/>
            <p:nvPr/>
          </p:nvSpPr>
          <p:spPr>
            <a:xfrm>
              <a:off x="237971" y="4843690"/>
              <a:ext cx="435670" cy="987519"/>
            </a:xfrm>
            <a:custGeom>
              <a:avLst/>
              <a:gdLst>
                <a:gd name="connsiteX0" fmla="*/ 165100 w 571500"/>
                <a:gd name="connsiteY0" fmla="*/ 0 h 1295400"/>
                <a:gd name="connsiteX1" fmla="*/ 228600 w 571500"/>
                <a:gd name="connsiteY1" fmla="*/ 50800 h 1295400"/>
                <a:gd name="connsiteX2" fmla="*/ 266700 w 571500"/>
                <a:gd name="connsiteY2" fmla="*/ 63500 h 1295400"/>
                <a:gd name="connsiteX3" fmla="*/ 368300 w 571500"/>
                <a:gd name="connsiteY3" fmla="*/ 88900 h 1295400"/>
                <a:gd name="connsiteX4" fmla="*/ 393700 w 571500"/>
                <a:gd name="connsiteY4" fmla="*/ 127000 h 1295400"/>
                <a:gd name="connsiteX5" fmla="*/ 342900 w 571500"/>
                <a:gd name="connsiteY5" fmla="*/ 190500 h 1295400"/>
                <a:gd name="connsiteX6" fmla="*/ 203200 w 571500"/>
                <a:gd name="connsiteY6" fmla="*/ 228600 h 1295400"/>
                <a:gd name="connsiteX7" fmla="*/ 114300 w 571500"/>
                <a:gd name="connsiteY7" fmla="*/ 254000 h 1295400"/>
                <a:gd name="connsiteX8" fmla="*/ 101600 w 571500"/>
                <a:gd name="connsiteY8" fmla="*/ 292100 h 1295400"/>
                <a:gd name="connsiteX9" fmla="*/ 152400 w 571500"/>
                <a:gd name="connsiteY9" fmla="*/ 355600 h 1295400"/>
                <a:gd name="connsiteX10" fmla="*/ 292100 w 571500"/>
                <a:gd name="connsiteY10" fmla="*/ 393700 h 1295400"/>
                <a:gd name="connsiteX11" fmla="*/ 279400 w 571500"/>
                <a:gd name="connsiteY11" fmla="*/ 431800 h 1295400"/>
                <a:gd name="connsiteX12" fmla="*/ 203200 w 571500"/>
                <a:gd name="connsiteY12" fmla="*/ 482600 h 1295400"/>
                <a:gd name="connsiteX13" fmla="*/ 177800 w 571500"/>
                <a:gd name="connsiteY13" fmla="*/ 520700 h 1295400"/>
                <a:gd name="connsiteX14" fmla="*/ 177800 w 571500"/>
                <a:gd name="connsiteY14" fmla="*/ 558800 h 1295400"/>
                <a:gd name="connsiteX15" fmla="*/ 381000 w 571500"/>
                <a:gd name="connsiteY15" fmla="*/ 546100 h 1295400"/>
                <a:gd name="connsiteX16" fmla="*/ 431800 w 571500"/>
                <a:gd name="connsiteY16" fmla="*/ 558800 h 1295400"/>
                <a:gd name="connsiteX17" fmla="*/ 406400 w 571500"/>
                <a:gd name="connsiteY17" fmla="*/ 647700 h 1295400"/>
                <a:gd name="connsiteX18" fmla="*/ 279400 w 571500"/>
                <a:gd name="connsiteY18" fmla="*/ 711200 h 1295400"/>
                <a:gd name="connsiteX19" fmla="*/ 177800 w 571500"/>
                <a:gd name="connsiteY19" fmla="*/ 736600 h 1295400"/>
                <a:gd name="connsiteX20" fmla="*/ 241300 w 571500"/>
                <a:gd name="connsiteY20" fmla="*/ 762000 h 1295400"/>
                <a:gd name="connsiteX21" fmla="*/ 482600 w 571500"/>
                <a:gd name="connsiteY21" fmla="*/ 774700 h 1295400"/>
                <a:gd name="connsiteX22" fmla="*/ 469900 w 571500"/>
                <a:gd name="connsiteY22" fmla="*/ 927100 h 1295400"/>
                <a:gd name="connsiteX23" fmla="*/ 406400 w 571500"/>
                <a:gd name="connsiteY23" fmla="*/ 1041400 h 1295400"/>
                <a:gd name="connsiteX24" fmla="*/ 368300 w 571500"/>
                <a:gd name="connsiteY24" fmla="*/ 1054100 h 1295400"/>
                <a:gd name="connsiteX25" fmla="*/ 381000 w 571500"/>
                <a:gd name="connsiteY25" fmla="*/ 1092200 h 1295400"/>
                <a:gd name="connsiteX26" fmla="*/ 508000 w 571500"/>
                <a:gd name="connsiteY26" fmla="*/ 1092200 h 1295400"/>
                <a:gd name="connsiteX27" fmla="*/ 546100 w 571500"/>
                <a:gd name="connsiteY27" fmla="*/ 1079500 h 1295400"/>
                <a:gd name="connsiteX28" fmla="*/ 571500 w 571500"/>
                <a:gd name="connsiteY28" fmla="*/ 1155700 h 1295400"/>
                <a:gd name="connsiteX29" fmla="*/ 558800 w 571500"/>
                <a:gd name="connsiteY29" fmla="*/ 1231900 h 1295400"/>
                <a:gd name="connsiteX30" fmla="*/ 546100 w 571500"/>
                <a:gd name="connsiteY30" fmla="*/ 1270000 h 1295400"/>
                <a:gd name="connsiteX31" fmla="*/ 469900 w 571500"/>
                <a:gd name="connsiteY31" fmla="*/ 1295400 h 1295400"/>
                <a:gd name="connsiteX32" fmla="*/ 292100 w 571500"/>
                <a:gd name="connsiteY32" fmla="*/ 1257300 h 1295400"/>
                <a:gd name="connsiteX33" fmla="*/ 228600 w 571500"/>
                <a:gd name="connsiteY33" fmla="*/ 1143000 h 1295400"/>
                <a:gd name="connsiteX34" fmla="*/ 165100 w 571500"/>
                <a:gd name="connsiteY34" fmla="*/ 1066800 h 1295400"/>
                <a:gd name="connsiteX35" fmla="*/ 101600 w 571500"/>
                <a:gd name="connsiteY35" fmla="*/ 1016000 h 1295400"/>
                <a:gd name="connsiteX36" fmla="*/ 50800 w 571500"/>
                <a:gd name="connsiteY36" fmla="*/ 863600 h 1295400"/>
                <a:gd name="connsiteX37" fmla="*/ 38100 w 571500"/>
                <a:gd name="connsiteY37" fmla="*/ 825500 h 1295400"/>
                <a:gd name="connsiteX38" fmla="*/ 25400 w 571500"/>
                <a:gd name="connsiteY38" fmla="*/ 787400 h 1295400"/>
                <a:gd name="connsiteX39" fmla="*/ 12700 w 571500"/>
                <a:gd name="connsiteY39" fmla="*/ 609600 h 1295400"/>
                <a:gd name="connsiteX40" fmla="*/ 0 w 571500"/>
                <a:gd name="connsiteY40" fmla="*/ 457200 h 1295400"/>
                <a:gd name="connsiteX41" fmla="*/ 12700 w 571500"/>
                <a:gd name="connsiteY41" fmla="*/ 228600 h 1295400"/>
                <a:gd name="connsiteX42" fmla="*/ 88900 w 571500"/>
                <a:gd name="connsiteY42" fmla="*/ 76200 h 1295400"/>
                <a:gd name="connsiteX43" fmla="*/ 152400 w 571500"/>
                <a:gd name="connsiteY43" fmla="*/ 63500 h 1295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71500" h="1295400">
                  <a:moveTo>
                    <a:pt x="165100" y="0"/>
                  </a:moveTo>
                  <a:cubicBezTo>
                    <a:pt x="186267" y="16933"/>
                    <a:pt x="205614" y="36434"/>
                    <a:pt x="228600" y="50800"/>
                  </a:cubicBezTo>
                  <a:cubicBezTo>
                    <a:pt x="239952" y="57895"/>
                    <a:pt x="253713" y="60253"/>
                    <a:pt x="266700" y="63500"/>
                  </a:cubicBezTo>
                  <a:lnTo>
                    <a:pt x="368300" y="88900"/>
                  </a:lnTo>
                  <a:cubicBezTo>
                    <a:pt x="376767" y="101600"/>
                    <a:pt x="391191" y="111944"/>
                    <a:pt x="393700" y="127000"/>
                  </a:cubicBezTo>
                  <a:cubicBezTo>
                    <a:pt x="399161" y="159767"/>
                    <a:pt x="365928" y="180265"/>
                    <a:pt x="342900" y="190500"/>
                  </a:cubicBezTo>
                  <a:cubicBezTo>
                    <a:pt x="283428" y="216932"/>
                    <a:pt x="262957" y="215321"/>
                    <a:pt x="203200" y="228600"/>
                  </a:cubicBezTo>
                  <a:cubicBezTo>
                    <a:pt x="155360" y="239231"/>
                    <a:pt x="156728" y="239857"/>
                    <a:pt x="114300" y="254000"/>
                  </a:cubicBezTo>
                  <a:cubicBezTo>
                    <a:pt x="110067" y="266700"/>
                    <a:pt x="101600" y="278713"/>
                    <a:pt x="101600" y="292100"/>
                  </a:cubicBezTo>
                  <a:cubicBezTo>
                    <a:pt x="101600" y="327294"/>
                    <a:pt x="123145" y="342598"/>
                    <a:pt x="152400" y="355600"/>
                  </a:cubicBezTo>
                  <a:cubicBezTo>
                    <a:pt x="205134" y="379037"/>
                    <a:pt x="237775" y="382835"/>
                    <a:pt x="292100" y="393700"/>
                  </a:cubicBezTo>
                  <a:cubicBezTo>
                    <a:pt x="287867" y="406400"/>
                    <a:pt x="286826" y="420661"/>
                    <a:pt x="279400" y="431800"/>
                  </a:cubicBezTo>
                  <a:cubicBezTo>
                    <a:pt x="252219" y="472571"/>
                    <a:pt x="243144" y="469285"/>
                    <a:pt x="203200" y="482600"/>
                  </a:cubicBezTo>
                  <a:cubicBezTo>
                    <a:pt x="194733" y="495300"/>
                    <a:pt x="189719" y="511165"/>
                    <a:pt x="177800" y="520700"/>
                  </a:cubicBezTo>
                  <a:cubicBezTo>
                    <a:pt x="141950" y="549380"/>
                    <a:pt x="109486" y="513257"/>
                    <a:pt x="177800" y="558800"/>
                  </a:cubicBezTo>
                  <a:cubicBezTo>
                    <a:pt x="245533" y="554567"/>
                    <a:pt x="313135" y="546100"/>
                    <a:pt x="381000" y="546100"/>
                  </a:cubicBezTo>
                  <a:cubicBezTo>
                    <a:pt x="398454" y="546100"/>
                    <a:pt x="427567" y="541867"/>
                    <a:pt x="431800" y="558800"/>
                  </a:cubicBezTo>
                  <a:cubicBezTo>
                    <a:pt x="439275" y="588699"/>
                    <a:pt x="424527" y="622775"/>
                    <a:pt x="406400" y="647700"/>
                  </a:cubicBezTo>
                  <a:cubicBezTo>
                    <a:pt x="370060" y="697667"/>
                    <a:pt x="328721" y="697108"/>
                    <a:pt x="279400" y="711200"/>
                  </a:cubicBezTo>
                  <a:cubicBezTo>
                    <a:pt x="188278" y="737235"/>
                    <a:pt x="306902" y="710780"/>
                    <a:pt x="177800" y="736600"/>
                  </a:cubicBezTo>
                  <a:cubicBezTo>
                    <a:pt x="198967" y="745067"/>
                    <a:pt x="218679" y="759172"/>
                    <a:pt x="241300" y="762000"/>
                  </a:cubicBezTo>
                  <a:cubicBezTo>
                    <a:pt x="321223" y="771990"/>
                    <a:pt x="417304" y="727542"/>
                    <a:pt x="482600" y="774700"/>
                  </a:cubicBezTo>
                  <a:cubicBezTo>
                    <a:pt x="523925" y="804546"/>
                    <a:pt x="476637" y="876571"/>
                    <a:pt x="469900" y="927100"/>
                  </a:cubicBezTo>
                  <a:cubicBezTo>
                    <a:pt x="465739" y="958307"/>
                    <a:pt x="423140" y="1035820"/>
                    <a:pt x="406400" y="1041400"/>
                  </a:cubicBezTo>
                  <a:lnTo>
                    <a:pt x="368300" y="1054100"/>
                  </a:lnTo>
                  <a:cubicBezTo>
                    <a:pt x="372533" y="1066800"/>
                    <a:pt x="371534" y="1082734"/>
                    <a:pt x="381000" y="1092200"/>
                  </a:cubicBezTo>
                  <a:cubicBezTo>
                    <a:pt x="408708" y="1119908"/>
                    <a:pt x="492586" y="1094402"/>
                    <a:pt x="508000" y="1092200"/>
                  </a:cubicBezTo>
                  <a:cubicBezTo>
                    <a:pt x="520700" y="1087967"/>
                    <a:pt x="536634" y="1070034"/>
                    <a:pt x="546100" y="1079500"/>
                  </a:cubicBezTo>
                  <a:cubicBezTo>
                    <a:pt x="565032" y="1098432"/>
                    <a:pt x="571500" y="1155700"/>
                    <a:pt x="571500" y="1155700"/>
                  </a:cubicBezTo>
                  <a:cubicBezTo>
                    <a:pt x="567267" y="1181100"/>
                    <a:pt x="564386" y="1206763"/>
                    <a:pt x="558800" y="1231900"/>
                  </a:cubicBezTo>
                  <a:cubicBezTo>
                    <a:pt x="555896" y="1244968"/>
                    <a:pt x="556993" y="1262219"/>
                    <a:pt x="546100" y="1270000"/>
                  </a:cubicBezTo>
                  <a:cubicBezTo>
                    <a:pt x="524313" y="1285562"/>
                    <a:pt x="469900" y="1295400"/>
                    <a:pt x="469900" y="1295400"/>
                  </a:cubicBezTo>
                  <a:cubicBezTo>
                    <a:pt x="421786" y="1291026"/>
                    <a:pt x="334247" y="1305468"/>
                    <a:pt x="292100" y="1257300"/>
                  </a:cubicBezTo>
                  <a:cubicBezTo>
                    <a:pt x="198666" y="1150518"/>
                    <a:pt x="266394" y="1218587"/>
                    <a:pt x="228600" y="1143000"/>
                  </a:cubicBezTo>
                  <a:cubicBezTo>
                    <a:pt x="204951" y="1095702"/>
                    <a:pt x="200209" y="1108931"/>
                    <a:pt x="165100" y="1066800"/>
                  </a:cubicBezTo>
                  <a:cubicBezTo>
                    <a:pt x="120911" y="1013774"/>
                    <a:pt x="164146" y="1036849"/>
                    <a:pt x="101600" y="1016000"/>
                  </a:cubicBezTo>
                  <a:lnTo>
                    <a:pt x="50800" y="863600"/>
                  </a:lnTo>
                  <a:lnTo>
                    <a:pt x="38100" y="825500"/>
                  </a:lnTo>
                  <a:lnTo>
                    <a:pt x="25400" y="787400"/>
                  </a:lnTo>
                  <a:cubicBezTo>
                    <a:pt x="21167" y="728133"/>
                    <a:pt x="17257" y="668843"/>
                    <a:pt x="12700" y="609600"/>
                  </a:cubicBezTo>
                  <a:cubicBezTo>
                    <a:pt x="8790" y="558774"/>
                    <a:pt x="0" y="508176"/>
                    <a:pt x="0" y="457200"/>
                  </a:cubicBezTo>
                  <a:cubicBezTo>
                    <a:pt x="0" y="380882"/>
                    <a:pt x="3234" y="304328"/>
                    <a:pt x="12700" y="228600"/>
                  </a:cubicBezTo>
                  <a:cubicBezTo>
                    <a:pt x="16130" y="201157"/>
                    <a:pt x="59304" y="86065"/>
                    <a:pt x="88900" y="76200"/>
                  </a:cubicBezTo>
                  <a:cubicBezTo>
                    <a:pt x="135032" y="60823"/>
                    <a:pt x="113613" y="63500"/>
                    <a:pt x="152400" y="63500"/>
                  </a:cubicBezTo>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1" name="テキスト ボックス 18">
              <a:extLst>
                <a:ext uri="{FF2B5EF4-FFF2-40B4-BE49-F238E27FC236}">
                  <a16:creationId xmlns:a16="http://schemas.microsoft.com/office/drawing/2014/main" id="{B4362EC7-2227-C44E-AC6A-27691D4581B0}"/>
                </a:ext>
              </a:extLst>
            </p:cNvPr>
            <p:cNvSpPr txBox="1"/>
            <p:nvPr/>
          </p:nvSpPr>
          <p:spPr>
            <a:xfrm>
              <a:off x="144151" y="5900767"/>
              <a:ext cx="93938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A (LG)</a:t>
              </a:r>
              <a:endParaRPr kumimoji="0" lang="en-GB"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23" name="フリーフォーム 5">
              <a:extLst>
                <a:ext uri="{FF2B5EF4-FFF2-40B4-BE49-F238E27FC236}">
                  <a16:creationId xmlns:a16="http://schemas.microsoft.com/office/drawing/2014/main" id="{73B08685-0247-D049-BE19-512DDCFC4D1D}"/>
                </a:ext>
              </a:extLst>
            </p:cNvPr>
            <p:cNvSpPr/>
            <p:nvPr/>
          </p:nvSpPr>
          <p:spPr>
            <a:xfrm rot="20414110">
              <a:off x="1545397" y="4811715"/>
              <a:ext cx="494028" cy="387262"/>
            </a:xfrm>
            <a:custGeom>
              <a:avLst/>
              <a:gdLst>
                <a:gd name="connsiteX0" fmla="*/ 0 w 648052"/>
                <a:gd name="connsiteY0" fmla="*/ 508000 h 508000"/>
                <a:gd name="connsiteX1" fmla="*/ 76200 w 648052"/>
                <a:gd name="connsiteY1" fmla="*/ 495300 h 508000"/>
                <a:gd name="connsiteX2" fmla="*/ 127000 w 648052"/>
                <a:gd name="connsiteY2" fmla="*/ 292100 h 508000"/>
                <a:gd name="connsiteX3" fmla="*/ 165100 w 648052"/>
                <a:gd name="connsiteY3" fmla="*/ 279400 h 508000"/>
                <a:gd name="connsiteX4" fmla="*/ 292100 w 648052"/>
                <a:gd name="connsiteY4" fmla="*/ 254000 h 508000"/>
                <a:gd name="connsiteX5" fmla="*/ 368300 w 648052"/>
                <a:gd name="connsiteY5" fmla="*/ 228600 h 508000"/>
                <a:gd name="connsiteX6" fmla="*/ 406400 w 648052"/>
                <a:gd name="connsiteY6" fmla="*/ 152400 h 508000"/>
                <a:gd name="connsiteX7" fmla="*/ 431800 w 648052"/>
                <a:gd name="connsiteY7" fmla="*/ 101600 h 508000"/>
                <a:gd name="connsiteX8" fmla="*/ 444500 w 648052"/>
                <a:gd name="connsiteY8" fmla="*/ 63500 h 508000"/>
                <a:gd name="connsiteX9" fmla="*/ 482600 w 648052"/>
                <a:gd name="connsiteY9" fmla="*/ 25400 h 508000"/>
                <a:gd name="connsiteX10" fmla="*/ 558800 w 648052"/>
                <a:gd name="connsiteY10" fmla="*/ 0 h 508000"/>
                <a:gd name="connsiteX11" fmla="*/ 647700 w 648052"/>
                <a:gd name="connsiteY11" fmla="*/ 190500 h 508000"/>
                <a:gd name="connsiteX12" fmla="*/ 647700 w 648052"/>
                <a:gd name="connsiteY12" fmla="*/ 228600 h 5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8052" h="508000">
                  <a:moveTo>
                    <a:pt x="0" y="508000"/>
                  </a:moveTo>
                  <a:lnTo>
                    <a:pt x="76200" y="495300"/>
                  </a:lnTo>
                  <a:cubicBezTo>
                    <a:pt x="147159" y="353382"/>
                    <a:pt x="31362" y="355859"/>
                    <a:pt x="127000" y="292100"/>
                  </a:cubicBezTo>
                  <a:cubicBezTo>
                    <a:pt x="138139" y="284674"/>
                    <a:pt x="152228" y="283078"/>
                    <a:pt x="165100" y="279400"/>
                  </a:cubicBezTo>
                  <a:cubicBezTo>
                    <a:pt x="312850" y="237186"/>
                    <a:pt x="92509" y="303898"/>
                    <a:pt x="292100" y="254000"/>
                  </a:cubicBezTo>
                  <a:cubicBezTo>
                    <a:pt x="318075" y="247506"/>
                    <a:pt x="368300" y="228600"/>
                    <a:pt x="368300" y="228600"/>
                  </a:cubicBezTo>
                  <a:cubicBezTo>
                    <a:pt x="417113" y="155381"/>
                    <a:pt x="374852" y="226012"/>
                    <a:pt x="406400" y="152400"/>
                  </a:cubicBezTo>
                  <a:cubicBezTo>
                    <a:pt x="413858" y="134999"/>
                    <a:pt x="424342" y="119001"/>
                    <a:pt x="431800" y="101600"/>
                  </a:cubicBezTo>
                  <a:cubicBezTo>
                    <a:pt x="437073" y="89295"/>
                    <a:pt x="437074" y="74639"/>
                    <a:pt x="444500" y="63500"/>
                  </a:cubicBezTo>
                  <a:cubicBezTo>
                    <a:pt x="454463" y="48556"/>
                    <a:pt x="466900" y="34122"/>
                    <a:pt x="482600" y="25400"/>
                  </a:cubicBezTo>
                  <a:cubicBezTo>
                    <a:pt x="506005" y="12397"/>
                    <a:pt x="558800" y="0"/>
                    <a:pt x="558800" y="0"/>
                  </a:cubicBezTo>
                  <a:cubicBezTo>
                    <a:pt x="685993" y="42398"/>
                    <a:pt x="635772" y="-353"/>
                    <a:pt x="647700" y="190500"/>
                  </a:cubicBezTo>
                  <a:cubicBezTo>
                    <a:pt x="648492" y="203175"/>
                    <a:pt x="647700" y="215900"/>
                    <a:pt x="647700" y="228600"/>
                  </a:cubicBezTo>
                </a:path>
              </a:pathLst>
            </a:cu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4" name="テキスト ボックス 16">
              <a:extLst>
                <a:ext uri="{FF2B5EF4-FFF2-40B4-BE49-F238E27FC236}">
                  <a16:creationId xmlns:a16="http://schemas.microsoft.com/office/drawing/2014/main" id="{3991BFE5-F50C-9641-AE9F-D0B6B89517C7}"/>
                </a:ext>
              </a:extLst>
            </p:cNvPr>
            <p:cNvSpPr txBox="1"/>
            <p:nvPr/>
          </p:nvSpPr>
          <p:spPr>
            <a:xfrm>
              <a:off x="1636938" y="4333507"/>
              <a:ext cx="956321"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a:ea typeface="+mn-ea"/>
                  <a:cs typeface="+mn-cs"/>
                </a:rPr>
                <a:t>D (HG)</a:t>
              </a:r>
              <a:endParaRPr kumimoji="0" lang="en-GB"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25" name="テキスト ボックス 17">
              <a:extLst>
                <a:ext uri="{FF2B5EF4-FFF2-40B4-BE49-F238E27FC236}">
                  <a16:creationId xmlns:a16="http://schemas.microsoft.com/office/drawing/2014/main" id="{C30E789D-225F-1F47-BDFB-5060E162D281}"/>
                </a:ext>
              </a:extLst>
            </p:cNvPr>
            <p:cNvSpPr txBox="1"/>
            <p:nvPr/>
          </p:nvSpPr>
          <p:spPr>
            <a:xfrm>
              <a:off x="1044357" y="5980295"/>
              <a:ext cx="1565886" cy="281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prstClr val="black"/>
                  </a:solidFill>
                  <a:latin typeface="Calibri"/>
                </a:rPr>
                <a:t>B</a:t>
              </a:r>
              <a:r>
                <a:rPr kumimoji="0" lang="en-US" sz="1800" b="0" i="0" u="none" strike="noStrike" kern="1200" cap="none" spc="0" normalizeH="0" baseline="0" noProof="0" dirty="0">
                  <a:ln>
                    <a:noFill/>
                  </a:ln>
                  <a:solidFill>
                    <a:prstClr val="black"/>
                  </a:solidFill>
                  <a:effectLst/>
                  <a:uLnTx/>
                  <a:uFillTx/>
                  <a:latin typeface="Calibri"/>
                  <a:ea typeface="+mn-ea"/>
                  <a:cs typeface="+mn-cs"/>
                </a:rPr>
                <a:t> (LG)</a:t>
              </a:r>
              <a:endParaRPr kumimoji="0" lang="en-GB" sz="1800" b="0" i="0" u="none" strike="noStrike" kern="1200" cap="none" spc="0" normalizeH="0" baseline="0" noProof="0" dirty="0">
                <a:ln>
                  <a:noFill/>
                </a:ln>
                <a:solidFill>
                  <a:prstClr val="black"/>
                </a:solidFill>
                <a:effectLst/>
                <a:uLnTx/>
                <a:uFillTx/>
                <a:latin typeface="Calibri"/>
                <a:ea typeface="+mn-ea"/>
                <a:cs typeface="+mn-cs"/>
              </a:endParaRPr>
            </a:p>
          </p:txBody>
        </p:sp>
        <p:sp>
          <p:nvSpPr>
            <p:cNvPr id="28" name="TextBox 27">
              <a:extLst>
                <a:ext uri="{FF2B5EF4-FFF2-40B4-BE49-F238E27FC236}">
                  <a16:creationId xmlns:a16="http://schemas.microsoft.com/office/drawing/2014/main" id="{1DB03A65-29BC-6342-8750-845F096C1AED}"/>
                </a:ext>
              </a:extLst>
            </p:cNvPr>
            <p:cNvSpPr txBox="1"/>
            <p:nvPr/>
          </p:nvSpPr>
          <p:spPr>
            <a:xfrm>
              <a:off x="796032" y="6326255"/>
              <a:ext cx="1380127" cy="281552"/>
            </a:xfrm>
            <a:prstGeom prst="rect">
              <a:avLst/>
            </a:prstGeom>
            <a:noFill/>
          </p:spPr>
          <p:txBody>
            <a:bodyPr wrap="square" rtlCol="0">
              <a:spAutoFit/>
            </a:bodyPr>
            <a:lstStyle/>
            <a:p>
              <a:r>
                <a:rPr lang="en-US" dirty="0"/>
                <a:t>Block T1</a:t>
              </a:r>
            </a:p>
          </p:txBody>
        </p:sp>
        <p:sp>
          <p:nvSpPr>
            <p:cNvPr id="22" name="テキスト ボックス 37">
              <a:extLst>
                <a:ext uri="{FF2B5EF4-FFF2-40B4-BE49-F238E27FC236}">
                  <a16:creationId xmlns:a16="http://schemas.microsoft.com/office/drawing/2014/main" id="{504889AD-E7EA-5A4B-8820-46CDAF1466A4}"/>
                </a:ext>
              </a:extLst>
            </p:cNvPr>
            <p:cNvSpPr txBox="1"/>
            <p:nvPr/>
          </p:nvSpPr>
          <p:spPr>
            <a:xfrm>
              <a:off x="1918537" y="4926388"/>
              <a:ext cx="80879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prstClr val="black"/>
                  </a:solidFill>
                  <a:latin typeface="Calibri"/>
                </a:rPr>
                <a:t>C</a:t>
              </a:r>
              <a:r>
                <a:rPr kumimoji="0" lang="en-US" sz="1800" b="0" i="0" u="none" strike="noStrike" kern="1200" cap="none" spc="0" normalizeH="0" baseline="0" noProof="0" dirty="0">
                  <a:ln>
                    <a:noFill/>
                  </a:ln>
                  <a:solidFill>
                    <a:prstClr val="black"/>
                  </a:solidFill>
                  <a:effectLst/>
                  <a:uLnTx/>
                  <a:uFillTx/>
                  <a:latin typeface="Calibri"/>
                  <a:ea typeface="+mn-ea"/>
                  <a:cs typeface="+mn-cs"/>
                </a:rPr>
                <a:t> (LG)</a:t>
              </a:r>
              <a:endParaRPr kumimoji="0" lang="en-GB" sz="1800" b="0" i="0" u="none" strike="noStrike" kern="1200" cap="none" spc="0" normalizeH="0" baseline="0" noProof="0" dirty="0">
                <a:ln>
                  <a:noFill/>
                </a:ln>
                <a:solidFill>
                  <a:prstClr val="black"/>
                </a:solidFill>
                <a:effectLst/>
                <a:uLnTx/>
                <a:uFillTx/>
                <a:latin typeface="Calibri"/>
                <a:ea typeface="+mn-ea"/>
                <a:cs typeface="+mn-cs"/>
              </a:endParaRPr>
            </a:p>
          </p:txBody>
        </p:sp>
      </p:grpSp>
      <p:grpSp>
        <p:nvGrpSpPr>
          <p:cNvPr id="105" name="Group 104">
            <a:extLst>
              <a:ext uri="{FF2B5EF4-FFF2-40B4-BE49-F238E27FC236}">
                <a16:creationId xmlns:a16="http://schemas.microsoft.com/office/drawing/2014/main" id="{81EB9E46-E1F0-4843-915C-B411AD3BB874}"/>
              </a:ext>
            </a:extLst>
          </p:cNvPr>
          <p:cNvGrpSpPr/>
          <p:nvPr/>
        </p:nvGrpSpPr>
        <p:grpSpPr>
          <a:xfrm>
            <a:off x="4421945" y="2343329"/>
            <a:ext cx="7628455" cy="3623255"/>
            <a:chOff x="4421945" y="2616548"/>
            <a:chExt cx="7628455" cy="2697395"/>
          </a:xfrm>
        </p:grpSpPr>
        <p:cxnSp>
          <p:nvCxnSpPr>
            <p:cNvPr id="84" name="直線コネクタ 7">
              <a:extLst>
                <a:ext uri="{FF2B5EF4-FFF2-40B4-BE49-F238E27FC236}">
                  <a16:creationId xmlns:a16="http://schemas.microsoft.com/office/drawing/2014/main" id="{2222A108-9BE4-D945-8772-B32E3213A81A}"/>
                </a:ext>
              </a:extLst>
            </p:cNvPr>
            <p:cNvCxnSpPr/>
            <p:nvPr/>
          </p:nvCxnSpPr>
          <p:spPr>
            <a:xfrm>
              <a:off x="4495854" y="3551339"/>
              <a:ext cx="5154245" cy="10812"/>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カギ線コネクタ 11">
              <a:extLst>
                <a:ext uri="{FF2B5EF4-FFF2-40B4-BE49-F238E27FC236}">
                  <a16:creationId xmlns:a16="http://schemas.microsoft.com/office/drawing/2014/main" id="{4A1AFCA9-5A87-7C4F-8492-F3E2FC00AC3E}"/>
                </a:ext>
              </a:extLst>
            </p:cNvPr>
            <p:cNvCxnSpPr/>
            <p:nvPr/>
          </p:nvCxnSpPr>
          <p:spPr>
            <a:xfrm>
              <a:off x="8136136" y="4355036"/>
              <a:ext cx="1590474" cy="546556"/>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86" name="カギ線コネクタ 25">
              <a:extLst>
                <a:ext uri="{FF2B5EF4-FFF2-40B4-BE49-F238E27FC236}">
                  <a16:creationId xmlns:a16="http://schemas.microsoft.com/office/drawing/2014/main" id="{141E777F-2CF3-6140-B6A9-2119DFC4822A}"/>
                </a:ext>
              </a:extLst>
            </p:cNvPr>
            <p:cNvCxnSpPr/>
            <p:nvPr/>
          </p:nvCxnSpPr>
          <p:spPr>
            <a:xfrm rot="10800000">
              <a:off x="7717054" y="3562152"/>
              <a:ext cx="1918847" cy="783356"/>
            </a:xfrm>
            <a:prstGeom prst="bentConnector3">
              <a:avLst>
                <a:gd name="adj1" fmla="val 96252"/>
              </a:avLst>
            </a:prstGeom>
          </p:spPr>
          <p:style>
            <a:lnRef idx="1">
              <a:schemeClr val="accent1"/>
            </a:lnRef>
            <a:fillRef idx="0">
              <a:schemeClr val="accent1"/>
            </a:fillRef>
            <a:effectRef idx="0">
              <a:schemeClr val="accent1"/>
            </a:effectRef>
            <a:fontRef idx="minor">
              <a:schemeClr val="tx1"/>
            </a:fontRef>
          </p:style>
        </p:cxnSp>
        <p:sp>
          <p:nvSpPr>
            <p:cNvPr id="87" name="テキスト ボックス 45">
              <a:extLst>
                <a:ext uri="{FF2B5EF4-FFF2-40B4-BE49-F238E27FC236}">
                  <a16:creationId xmlns:a16="http://schemas.microsoft.com/office/drawing/2014/main" id="{DFBA4753-91C4-A54D-8490-39160F3AFFBA}"/>
                </a:ext>
              </a:extLst>
            </p:cNvPr>
            <p:cNvSpPr txBox="1"/>
            <p:nvPr/>
          </p:nvSpPr>
          <p:spPr>
            <a:xfrm>
              <a:off x="9771530" y="2726942"/>
              <a:ext cx="1184365" cy="369332"/>
            </a:xfrm>
            <a:prstGeom prst="rect">
              <a:avLst/>
            </a:prstGeom>
            <a:noFill/>
          </p:spPr>
          <p:txBody>
            <a:bodyPr wrap="square" rtlCol="0">
              <a:spAutoFit/>
            </a:bodyPr>
            <a:lstStyle/>
            <a:p>
              <a:r>
                <a:rPr lang="en-US" dirty="0"/>
                <a:t>A (LG)</a:t>
              </a:r>
              <a:endParaRPr lang="en-GB" dirty="0"/>
            </a:p>
          </p:txBody>
        </p:sp>
        <p:sp>
          <p:nvSpPr>
            <p:cNvPr id="88" name="テキスト ボックス 46">
              <a:extLst>
                <a:ext uri="{FF2B5EF4-FFF2-40B4-BE49-F238E27FC236}">
                  <a16:creationId xmlns:a16="http://schemas.microsoft.com/office/drawing/2014/main" id="{2A59B998-853E-0D4D-8FE6-9138041F6C7C}"/>
                </a:ext>
              </a:extLst>
            </p:cNvPr>
            <p:cNvSpPr txBox="1"/>
            <p:nvPr/>
          </p:nvSpPr>
          <p:spPr>
            <a:xfrm>
              <a:off x="9616996" y="3465014"/>
              <a:ext cx="1174127" cy="369332"/>
            </a:xfrm>
            <a:prstGeom prst="rect">
              <a:avLst/>
            </a:prstGeom>
            <a:noFill/>
          </p:spPr>
          <p:txBody>
            <a:bodyPr wrap="square" rtlCol="0">
              <a:spAutoFit/>
            </a:bodyPr>
            <a:lstStyle/>
            <a:p>
              <a:r>
                <a:rPr lang="en-US" dirty="0"/>
                <a:t>B (LG)</a:t>
              </a:r>
              <a:endParaRPr lang="en-GB" dirty="0"/>
            </a:p>
          </p:txBody>
        </p:sp>
        <p:sp>
          <p:nvSpPr>
            <p:cNvPr id="89" name="テキスト ボックス 47">
              <a:extLst>
                <a:ext uri="{FF2B5EF4-FFF2-40B4-BE49-F238E27FC236}">
                  <a16:creationId xmlns:a16="http://schemas.microsoft.com/office/drawing/2014/main" id="{358F9B29-616C-1345-88D3-8615A30CB7C7}"/>
                </a:ext>
              </a:extLst>
            </p:cNvPr>
            <p:cNvSpPr txBox="1"/>
            <p:nvPr/>
          </p:nvSpPr>
          <p:spPr>
            <a:xfrm>
              <a:off x="9804754" y="4293309"/>
              <a:ext cx="961533" cy="369332"/>
            </a:xfrm>
            <a:prstGeom prst="rect">
              <a:avLst/>
            </a:prstGeom>
            <a:noFill/>
          </p:spPr>
          <p:txBody>
            <a:bodyPr wrap="square" rtlCol="0">
              <a:spAutoFit/>
            </a:bodyPr>
            <a:lstStyle/>
            <a:p>
              <a:r>
                <a:rPr lang="en-US" dirty="0"/>
                <a:t>C (LG)</a:t>
              </a:r>
              <a:endParaRPr lang="en-GB" dirty="0"/>
            </a:p>
          </p:txBody>
        </p:sp>
        <p:sp>
          <p:nvSpPr>
            <p:cNvPr id="90" name="テキスト ボックス 31">
              <a:extLst>
                <a:ext uri="{FF2B5EF4-FFF2-40B4-BE49-F238E27FC236}">
                  <a16:creationId xmlns:a16="http://schemas.microsoft.com/office/drawing/2014/main" id="{BF7D48F2-60BB-4641-A25B-B867BDA1EDE2}"/>
                </a:ext>
              </a:extLst>
            </p:cNvPr>
            <p:cNvSpPr txBox="1"/>
            <p:nvPr/>
          </p:nvSpPr>
          <p:spPr>
            <a:xfrm>
              <a:off x="9771530" y="4716011"/>
              <a:ext cx="950261" cy="369332"/>
            </a:xfrm>
            <a:prstGeom prst="rect">
              <a:avLst/>
            </a:prstGeom>
            <a:noFill/>
          </p:spPr>
          <p:txBody>
            <a:bodyPr wrap="square" rtlCol="0">
              <a:spAutoFit/>
            </a:bodyPr>
            <a:lstStyle/>
            <a:p>
              <a:r>
                <a:rPr lang="en-US" dirty="0">
                  <a:solidFill>
                    <a:srgbClr val="FF0000"/>
                  </a:solidFill>
                </a:rPr>
                <a:t>D (HG)</a:t>
              </a:r>
              <a:endParaRPr lang="en-GB" dirty="0">
                <a:solidFill>
                  <a:srgbClr val="FF0000"/>
                </a:solidFill>
              </a:endParaRPr>
            </a:p>
          </p:txBody>
        </p:sp>
        <p:cxnSp>
          <p:nvCxnSpPr>
            <p:cNvPr id="91" name="Straight Connector 90">
              <a:extLst>
                <a:ext uri="{FF2B5EF4-FFF2-40B4-BE49-F238E27FC236}">
                  <a16:creationId xmlns:a16="http://schemas.microsoft.com/office/drawing/2014/main" id="{08B5381C-05A0-F047-967A-AA765B61B137}"/>
                </a:ext>
              </a:extLst>
            </p:cNvPr>
            <p:cNvCxnSpPr>
              <a:cxnSpLocks/>
              <a:endCxn id="90" idx="1"/>
            </p:cNvCxnSpPr>
            <p:nvPr/>
          </p:nvCxnSpPr>
          <p:spPr>
            <a:xfrm>
              <a:off x="8926200" y="4894157"/>
              <a:ext cx="845330" cy="651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F05F66D1-8335-FA46-9C80-BBB643BA3241}"/>
                </a:ext>
              </a:extLst>
            </p:cNvPr>
            <p:cNvSpPr txBox="1"/>
            <p:nvPr/>
          </p:nvSpPr>
          <p:spPr>
            <a:xfrm>
              <a:off x="8925009" y="5013861"/>
              <a:ext cx="2846723" cy="300082"/>
            </a:xfrm>
            <a:prstGeom prst="rect">
              <a:avLst/>
            </a:prstGeom>
            <a:noFill/>
            <a:ln>
              <a:solidFill>
                <a:srgbClr val="FF0000"/>
              </a:solidFill>
            </a:ln>
          </p:spPr>
          <p:txBody>
            <a:bodyPr wrap="square" rtlCol="0">
              <a:spAutoFit/>
            </a:bodyPr>
            <a:lstStyle/>
            <a:p>
              <a:r>
                <a:rPr lang="en-US" sz="1350" dirty="0"/>
                <a:t>Private mutations of HG-IPMN</a:t>
              </a:r>
            </a:p>
          </p:txBody>
        </p:sp>
        <p:sp>
          <p:nvSpPr>
            <p:cNvPr id="93" name="TextBox 92">
              <a:extLst>
                <a:ext uri="{FF2B5EF4-FFF2-40B4-BE49-F238E27FC236}">
                  <a16:creationId xmlns:a16="http://schemas.microsoft.com/office/drawing/2014/main" id="{89CD1292-181D-834D-A90B-FD96B025CADF}"/>
                </a:ext>
              </a:extLst>
            </p:cNvPr>
            <p:cNvSpPr txBox="1"/>
            <p:nvPr/>
          </p:nvSpPr>
          <p:spPr>
            <a:xfrm>
              <a:off x="6379689" y="2616548"/>
              <a:ext cx="3072040" cy="300082"/>
            </a:xfrm>
            <a:prstGeom prst="rect">
              <a:avLst/>
            </a:prstGeom>
            <a:noFill/>
            <a:ln>
              <a:noFill/>
            </a:ln>
          </p:spPr>
          <p:txBody>
            <a:bodyPr wrap="square" rtlCol="0">
              <a:spAutoFit/>
            </a:bodyPr>
            <a:lstStyle/>
            <a:p>
              <a:r>
                <a:rPr lang="en-US" sz="1350" dirty="0"/>
                <a:t>Private mutations of LG IPMN</a:t>
              </a:r>
            </a:p>
          </p:txBody>
        </p:sp>
        <p:sp>
          <p:nvSpPr>
            <p:cNvPr id="94" name="TextBox 93">
              <a:extLst>
                <a:ext uri="{FF2B5EF4-FFF2-40B4-BE49-F238E27FC236}">
                  <a16:creationId xmlns:a16="http://schemas.microsoft.com/office/drawing/2014/main" id="{D39F4416-EC82-AA4C-9420-24BFF6FEEA87}"/>
                </a:ext>
              </a:extLst>
            </p:cNvPr>
            <p:cNvSpPr txBox="1"/>
            <p:nvPr/>
          </p:nvSpPr>
          <p:spPr>
            <a:xfrm>
              <a:off x="4495854" y="3264608"/>
              <a:ext cx="2182445" cy="300082"/>
            </a:xfrm>
            <a:prstGeom prst="rect">
              <a:avLst/>
            </a:prstGeom>
            <a:noFill/>
          </p:spPr>
          <p:txBody>
            <a:bodyPr wrap="square" rtlCol="0">
              <a:spAutoFit/>
            </a:bodyPr>
            <a:lstStyle/>
            <a:p>
              <a:r>
                <a:rPr lang="en-US" sz="1350" dirty="0"/>
                <a:t>Trunk mutations</a:t>
              </a:r>
            </a:p>
          </p:txBody>
        </p:sp>
        <p:cxnSp>
          <p:nvCxnSpPr>
            <p:cNvPr id="95" name="Straight Connector 94">
              <a:extLst>
                <a:ext uri="{FF2B5EF4-FFF2-40B4-BE49-F238E27FC236}">
                  <a16:creationId xmlns:a16="http://schemas.microsoft.com/office/drawing/2014/main" id="{000FB6A4-F886-8A44-BFE2-989AF76754DD}"/>
                </a:ext>
              </a:extLst>
            </p:cNvPr>
            <p:cNvCxnSpPr/>
            <p:nvPr/>
          </p:nvCxnSpPr>
          <p:spPr>
            <a:xfrm>
              <a:off x="6392549" y="3551339"/>
              <a:ext cx="141252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8E2EA110-F1E9-FD4D-9874-805D5265C608}"/>
                </a:ext>
              </a:extLst>
            </p:cNvPr>
            <p:cNvCxnSpPr>
              <a:cxnSpLocks/>
            </p:cNvCxnSpPr>
            <p:nvPr/>
          </p:nvCxnSpPr>
          <p:spPr>
            <a:xfrm flipV="1">
              <a:off x="7794613" y="4345508"/>
              <a:ext cx="1136760" cy="1"/>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0C385F75-2FCB-1E46-B340-84754599A336}"/>
                </a:ext>
              </a:extLst>
            </p:cNvPr>
            <p:cNvCxnSpPr/>
            <p:nvPr/>
          </p:nvCxnSpPr>
          <p:spPr>
            <a:xfrm flipV="1">
              <a:off x="4421945" y="3551340"/>
              <a:ext cx="1957744" cy="1081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98" name="TextBox 97">
              <a:extLst>
                <a:ext uri="{FF2B5EF4-FFF2-40B4-BE49-F238E27FC236}">
                  <a16:creationId xmlns:a16="http://schemas.microsoft.com/office/drawing/2014/main" id="{655EC380-C584-2241-99D0-32B67B8A9CB9}"/>
                </a:ext>
              </a:extLst>
            </p:cNvPr>
            <p:cNvSpPr txBox="1"/>
            <p:nvPr/>
          </p:nvSpPr>
          <p:spPr>
            <a:xfrm>
              <a:off x="6392548" y="3568453"/>
              <a:ext cx="1630388" cy="300082"/>
            </a:xfrm>
            <a:prstGeom prst="rect">
              <a:avLst/>
            </a:prstGeom>
            <a:noFill/>
          </p:spPr>
          <p:txBody>
            <a:bodyPr wrap="square" rtlCol="0">
              <a:spAutoFit/>
            </a:bodyPr>
            <a:lstStyle/>
            <a:p>
              <a:r>
                <a:rPr lang="en-US" sz="1350" dirty="0"/>
                <a:t>Shared mutations </a:t>
              </a:r>
            </a:p>
          </p:txBody>
        </p:sp>
        <p:sp>
          <p:nvSpPr>
            <p:cNvPr id="99" name="TextBox 98">
              <a:extLst>
                <a:ext uri="{FF2B5EF4-FFF2-40B4-BE49-F238E27FC236}">
                  <a16:creationId xmlns:a16="http://schemas.microsoft.com/office/drawing/2014/main" id="{1D8EAF9E-2472-ED4C-8B09-6ED1EC5D1D91}"/>
                </a:ext>
              </a:extLst>
            </p:cNvPr>
            <p:cNvSpPr txBox="1"/>
            <p:nvPr/>
          </p:nvSpPr>
          <p:spPr>
            <a:xfrm>
              <a:off x="7569489" y="4368752"/>
              <a:ext cx="1630388" cy="300082"/>
            </a:xfrm>
            <a:prstGeom prst="rect">
              <a:avLst/>
            </a:prstGeom>
            <a:noFill/>
          </p:spPr>
          <p:txBody>
            <a:bodyPr wrap="square" rtlCol="0">
              <a:spAutoFit/>
            </a:bodyPr>
            <a:lstStyle/>
            <a:p>
              <a:r>
                <a:rPr lang="en-US" sz="1350" dirty="0"/>
                <a:t>Shared mutations </a:t>
              </a:r>
            </a:p>
          </p:txBody>
        </p:sp>
        <p:sp>
          <p:nvSpPr>
            <p:cNvPr id="100" name="TextBox 99">
              <a:extLst>
                <a:ext uri="{FF2B5EF4-FFF2-40B4-BE49-F238E27FC236}">
                  <a16:creationId xmlns:a16="http://schemas.microsoft.com/office/drawing/2014/main" id="{B06CF7A0-4504-D24C-A02A-8FB2B2DF97A7}"/>
                </a:ext>
              </a:extLst>
            </p:cNvPr>
            <p:cNvSpPr txBox="1"/>
            <p:nvPr/>
          </p:nvSpPr>
          <p:spPr>
            <a:xfrm>
              <a:off x="7811422" y="3275916"/>
              <a:ext cx="3072040" cy="300082"/>
            </a:xfrm>
            <a:prstGeom prst="rect">
              <a:avLst/>
            </a:prstGeom>
            <a:noFill/>
            <a:ln>
              <a:noFill/>
            </a:ln>
          </p:spPr>
          <p:txBody>
            <a:bodyPr wrap="square" rtlCol="0">
              <a:spAutoFit/>
            </a:bodyPr>
            <a:lstStyle/>
            <a:p>
              <a:r>
                <a:rPr lang="en-US" sz="1350" dirty="0"/>
                <a:t>Private mutations of LG IPMN</a:t>
              </a:r>
            </a:p>
          </p:txBody>
        </p:sp>
        <p:sp>
          <p:nvSpPr>
            <p:cNvPr id="101" name="TextBox 100">
              <a:extLst>
                <a:ext uri="{FF2B5EF4-FFF2-40B4-BE49-F238E27FC236}">
                  <a16:creationId xmlns:a16="http://schemas.microsoft.com/office/drawing/2014/main" id="{D656392F-2A52-3646-87D1-2503A069CBAC}"/>
                </a:ext>
              </a:extLst>
            </p:cNvPr>
            <p:cNvSpPr txBox="1"/>
            <p:nvPr/>
          </p:nvSpPr>
          <p:spPr>
            <a:xfrm>
              <a:off x="8978360" y="4064708"/>
              <a:ext cx="3072040" cy="300082"/>
            </a:xfrm>
            <a:prstGeom prst="rect">
              <a:avLst/>
            </a:prstGeom>
            <a:noFill/>
            <a:ln>
              <a:noFill/>
            </a:ln>
          </p:spPr>
          <p:txBody>
            <a:bodyPr wrap="square" rtlCol="0">
              <a:spAutoFit/>
            </a:bodyPr>
            <a:lstStyle/>
            <a:p>
              <a:r>
                <a:rPr lang="en-US" sz="1350" dirty="0"/>
                <a:t>Private mutations of LG IPMN</a:t>
              </a:r>
            </a:p>
          </p:txBody>
        </p:sp>
        <p:cxnSp>
          <p:nvCxnSpPr>
            <p:cNvPr id="102" name="Straight Connector 101">
              <a:extLst>
                <a:ext uri="{FF2B5EF4-FFF2-40B4-BE49-F238E27FC236}">
                  <a16:creationId xmlns:a16="http://schemas.microsoft.com/office/drawing/2014/main" id="{D6679B32-F03D-DC43-9955-D31A0EC94015}"/>
                </a:ext>
              </a:extLst>
            </p:cNvPr>
            <p:cNvCxnSpPr/>
            <p:nvPr/>
          </p:nvCxnSpPr>
          <p:spPr>
            <a:xfrm>
              <a:off x="6379689" y="2916630"/>
              <a:ext cx="0" cy="634709"/>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6686FBC-8E6B-0B43-BDFE-1354F51BECB8}"/>
                </a:ext>
              </a:extLst>
            </p:cNvPr>
            <p:cNvCxnSpPr/>
            <p:nvPr/>
          </p:nvCxnSpPr>
          <p:spPr>
            <a:xfrm>
              <a:off x="6379689" y="2916630"/>
              <a:ext cx="3346921"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104" name="Slide Number Placeholder 1">
            <a:extLst>
              <a:ext uri="{FF2B5EF4-FFF2-40B4-BE49-F238E27FC236}">
                <a16:creationId xmlns:a16="http://schemas.microsoft.com/office/drawing/2014/main" id="{B4E1879B-E5DD-9840-9DB5-3DC70F60B470}"/>
              </a:ext>
            </a:extLst>
          </p:cNvPr>
          <p:cNvSpPr>
            <a:spLocks noGrp="1"/>
          </p:cNvSpPr>
          <p:nvPr>
            <p:ph type="sldNum" sz="quarter" idx="12"/>
          </p:nvPr>
        </p:nvSpPr>
        <p:spPr>
          <a:xfrm>
            <a:off x="9602244" y="6208366"/>
            <a:ext cx="2133600" cy="365125"/>
          </a:xfrm>
        </p:spPr>
        <p:txBody>
          <a:bodyPr/>
          <a:lstStyle/>
          <a:p>
            <a:fld id="{173E1A33-11E2-446C-8F4F-64DDD2F10AB0}" type="slidenum">
              <a:rPr lang="en-US" smtClean="0"/>
              <a:pPr/>
              <a:t>4</a:t>
            </a:fld>
            <a:endParaRPr lang="en-US" dirty="0"/>
          </a:p>
        </p:txBody>
      </p:sp>
      <p:sp>
        <p:nvSpPr>
          <p:cNvPr id="110" name="TextBox 109">
            <a:extLst>
              <a:ext uri="{FF2B5EF4-FFF2-40B4-BE49-F238E27FC236}">
                <a16:creationId xmlns:a16="http://schemas.microsoft.com/office/drawing/2014/main" id="{5DB7B6DD-5C11-1149-B808-A62F974174B2}"/>
              </a:ext>
            </a:extLst>
          </p:cNvPr>
          <p:cNvSpPr txBox="1"/>
          <p:nvPr/>
        </p:nvSpPr>
        <p:spPr>
          <a:xfrm>
            <a:off x="0" y="6550223"/>
            <a:ext cx="2280240" cy="276999"/>
          </a:xfrm>
          <a:prstGeom prst="rect">
            <a:avLst/>
          </a:prstGeom>
          <a:noFill/>
        </p:spPr>
        <p:txBody>
          <a:bodyPr wrap="none" rtlCol="0">
            <a:spAutoFit/>
          </a:bodyPr>
          <a:lstStyle/>
          <a:p>
            <a:r>
              <a:rPr lang="en-US" sz="1200" dirty="0"/>
              <a:t>Figures courtesy of Kohei Fujikura</a:t>
            </a:r>
          </a:p>
        </p:txBody>
      </p:sp>
    </p:spTree>
    <p:extLst>
      <p:ext uri="{BB962C8B-B14F-4D97-AF65-F5344CB8AC3E}">
        <p14:creationId xmlns:p14="http://schemas.microsoft.com/office/powerpoint/2010/main" val="3732528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4272A-B880-0F4E-8FDA-76B9A2EA524C}"/>
              </a:ext>
            </a:extLst>
          </p:cNvPr>
          <p:cNvSpPr>
            <a:spLocks noGrp="1"/>
          </p:cNvSpPr>
          <p:nvPr>
            <p:ph type="title"/>
          </p:nvPr>
        </p:nvSpPr>
        <p:spPr/>
        <p:txBody>
          <a:bodyPr>
            <a:normAutofit/>
          </a:bodyPr>
          <a:lstStyle/>
          <a:p>
            <a:r>
              <a:rPr lang="en-US" sz="3600" dirty="0"/>
              <a:t>Sample trees do not reflect within sample heterogeneity</a:t>
            </a:r>
          </a:p>
        </p:txBody>
      </p:sp>
      <p:sp>
        <p:nvSpPr>
          <p:cNvPr id="4" name="Slide Number Placeholder 3">
            <a:extLst>
              <a:ext uri="{FF2B5EF4-FFF2-40B4-BE49-F238E27FC236}">
                <a16:creationId xmlns:a16="http://schemas.microsoft.com/office/drawing/2014/main" id="{48A5C9FC-BD0F-A04F-B278-2CCE76964C2E}"/>
              </a:ext>
            </a:extLst>
          </p:cNvPr>
          <p:cNvSpPr>
            <a:spLocks noGrp="1"/>
          </p:cNvSpPr>
          <p:nvPr>
            <p:ph type="sldNum" sz="quarter" idx="12"/>
          </p:nvPr>
        </p:nvSpPr>
        <p:spPr/>
        <p:txBody>
          <a:bodyPr/>
          <a:lstStyle/>
          <a:p>
            <a:fld id="{1F5D04D4-EAF2-6B4C-A9FB-A4B30BC1611D}" type="slidenum">
              <a:rPr lang="en-US" smtClean="0"/>
              <a:t>5</a:t>
            </a:fld>
            <a:endParaRPr lang="en-US"/>
          </a:p>
        </p:txBody>
      </p:sp>
      <p:pic>
        <p:nvPicPr>
          <p:cNvPr id="5" name="Picture 4">
            <a:extLst>
              <a:ext uri="{FF2B5EF4-FFF2-40B4-BE49-F238E27FC236}">
                <a16:creationId xmlns:a16="http://schemas.microsoft.com/office/drawing/2014/main" id="{2E1D871F-F5D9-3A4E-9202-422BA15E78FA}"/>
              </a:ext>
            </a:extLst>
          </p:cNvPr>
          <p:cNvPicPr>
            <a:picLocks noChangeAspect="1"/>
          </p:cNvPicPr>
          <p:nvPr/>
        </p:nvPicPr>
        <p:blipFill>
          <a:blip r:embed="rId2"/>
          <a:stretch>
            <a:fillRect/>
          </a:stretch>
        </p:blipFill>
        <p:spPr>
          <a:xfrm>
            <a:off x="63499" y="1817255"/>
            <a:ext cx="7931855" cy="4675620"/>
          </a:xfrm>
          <a:prstGeom prst="rect">
            <a:avLst/>
          </a:prstGeom>
        </p:spPr>
      </p:pic>
      <p:pic>
        <p:nvPicPr>
          <p:cNvPr id="6" name="Picture 5">
            <a:extLst>
              <a:ext uri="{FF2B5EF4-FFF2-40B4-BE49-F238E27FC236}">
                <a16:creationId xmlns:a16="http://schemas.microsoft.com/office/drawing/2014/main" id="{0D89516B-3CDA-5241-AD1B-2D9DEA3F6BE5}"/>
              </a:ext>
            </a:extLst>
          </p:cNvPr>
          <p:cNvPicPr>
            <a:picLocks noChangeAspect="1"/>
          </p:cNvPicPr>
          <p:nvPr/>
        </p:nvPicPr>
        <p:blipFill>
          <a:blip r:embed="rId3"/>
          <a:stretch>
            <a:fillRect/>
          </a:stretch>
        </p:blipFill>
        <p:spPr>
          <a:xfrm>
            <a:off x="6252359" y="1817255"/>
            <a:ext cx="5791200" cy="3721100"/>
          </a:xfrm>
          <a:prstGeom prst="rect">
            <a:avLst/>
          </a:prstGeom>
        </p:spPr>
      </p:pic>
      <p:sp>
        <p:nvSpPr>
          <p:cNvPr id="7" name="TextBox 6">
            <a:extLst>
              <a:ext uri="{FF2B5EF4-FFF2-40B4-BE49-F238E27FC236}">
                <a16:creationId xmlns:a16="http://schemas.microsoft.com/office/drawing/2014/main" id="{BB4E2C8B-CBA2-564B-B4E6-4A60401879FE}"/>
              </a:ext>
            </a:extLst>
          </p:cNvPr>
          <p:cNvSpPr txBox="1"/>
          <p:nvPr/>
        </p:nvSpPr>
        <p:spPr>
          <a:xfrm>
            <a:off x="0" y="6550223"/>
            <a:ext cx="2280240" cy="276999"/>
          </a:xfrm>
          <a:prstGeom prst="rect">
            <a:avLst/>
          </a:prstGeom>
          <a:noFill/>
        </p:spPr>
        <p:txBody>
          <a:bodyPr wrap="none" rtlCol="0">
            <a:spAutoFit/>
          </a:bodyPr>
          <a:lstStyle/>
          <a:p>
            <a:r>
              <a:rPr lang="en-US" sz="1200" dirty="0"/>
              <a:t>Figures courtesy of Kohei Fujikura</a:t>
            </a:r>
          </a:p>
        </p:txBody>
      </p:sp>
    </p:spTree>
    <p:extLst>
      <p:ext uri="{BB962C8B-B14F-4D97-AF65-F5344CB8AC3E}">
        <p14:creationId xmlns:p14="http://schemas.microsoft.com/office/powerpoint/2010/main" val="3616126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CC678B4-3CF7-7F4F-990E-7C69EE1C0D09}"/>
              </a:ext>
            </a:extLst>
          </p:cNvPr>
          <p:cNvSpPr>
            <a:spLocks noGrp="1"/>
          </p:cNvSpPr>
          <p:nvPr>
            <p:ph type="title"/>
          </p:nvPr>
        </p:nvSpPr>
        <p:spPr>
          <a:xfrm>
            <a:off x="839788" y="2398815"/>
            <a:ext cx="3932237" cy="2060369"/>
          </a:xfrm>
        </p:spPr>
        <p:txBody>
          <a:bodyPr>
            <a:normAutofit fontScale="90000"/>
          </a:bodyPr>
          <a:lstStyle/>
          <a:p>
            <a:r>
              <a:rPr lang="en-US" dirty="0"/>
              <a:t>Compared to sample trees, clone trees better represent evolutionary relationships of different genetic cell lineages</a:t>
            </a:r>
          </a:p>
        </p:txBody>
      </p:sp>
      <p:sp>
        <p:nvSpPr>
          <p:cNvPr id="4" name="Slide Number Placeholder 3">
            <a:extLst>
              <a:ext uri="{FF2B5EF4-FFF2-40B4-BE49-F238E27FC236}">
                <a16:creationId xmlns:a16="http://schemas.microsoft.com/office/drawing/2014/main" id="{90967F37-E5EA-0442-9417-A9ACE4AF3C11}"/>
              </a:ext>
            </a:extLst>
          </p:cNvPr>
          <p:cNvSpPr>
            <a:spLocks noGrp="1"/>
          </p:cNvSpPr>
          <p:nvPr>
            <p:ph type="sldNum" sz="quarter" idx="12"/>
          </p:nvPr>
        </p:nvSpPr>
        <p:spPr/>
        <p:txBody>
          <a:bodyPr/>
          <a:lstStyle/>
          <a:p>
            <a:fld id="{1F5D04D4-EAF2-6B4C-A9FB-A4B30BC1611D}" type="slidenum">
              <a:rPr lang="en-US" smtClean="0"/>
              <a:t>6</a:t>
            </a:fld>
            <a:endParaRPr lang="en-US"/>
          </a:p>
        </p:txBody>
      </p:sp>
      <p:pic>
        <p:nvPicPr>
          <p:cNvPr id="8" name="Picture 7">
            <a:extLst>
              <a:ext uri="{FF2B5EF4-FFF2-40B4-BE49-F238E27FC236}">
                <a16:creationId xmlns:a16="http://schemas.microsoft.com/office/drawing/2014/main" id="{5E302A15-D12D-B44F-B141-B9D03065A701}"/>
              </a:ext>
            </a:extLst>
          </p:cNvPr>
          <p:cNvPicPr>
            <a:picLocks noChangeAspect="1"/>
          </p:cNvPicPr>
          <p:nvPr/>
        </p:nvPicPr>
        <p:blipFill>
          <a:blip r:embed="rId3"/>
          <a:stretch>
            <a:fillRect/>
          </a:stretch>
        </p:blipFill>
        <p:spPr>
          <a:xfrm>
            <a:off x="6014025" y="0"/>
            <a:ext cx="5338187" cy="6858000"/>
          </a:xfrm>
          <a:prstGeom prst="rect">
            <a:avLst/>
          </a:prstGeom>
        </p:spPr>
      </p:pic>
    </p:spTree>
    <p:extLst>
      <p:ext uri="{BB962C8B-B14F-4D97-AF65-F5344CB8AC3E}">
        <p14:creationId xmlns:p14="http://schemas.microsoft.com/office/powerpoint/2010/main" val="538198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3AD00E1-4C39-654F-B5C6-F2466A452EBD}"/>
              </a:ext>
            </a:extLst>
          </p:cNvPr>
          <p:cNvSpPr>
            <a:spLocks noGrp="1"/>
          </p:cNvSpPr>
          <p:nvPr>
            <p:ph type="sldNum" sz="quarter" idx="12"/>
          </p:nvPr>
        </p:nvSpPr>
        <p:spPr/>
        <p:txBody>
          <a:bodyPr/>
          <a:lstStyle/>
          <a:p>
            <a:fld id="{1F5D04D4-EAF2-6B4C-A9FB-A4B30BC1611D}" type="slidenum">
              <a:rPr lang="en-US" smtClean="0"/>
              <a:t>7</a:t>
            </a:fld>
            <a:endParaRPr lang="en-US"/>
          </a:p>
        </p:txBody>
      </p:sp>
      <p:pic>
        <p:nvPicPr>
          <p:cNvPr id="3" name="Picture 2">
            <a:extLst>
              <a:ext uri="{FF2B5EF4-FFF2-40B4-BE49-F238E27FC236}">
                <a16:creationId xmlns:a16="http://schemas.microsoft.com/office/drawing/2014/main" id="{ECDFD14A-7734-0048-A3DA-EA72DB62492B}"/>
              </a:ext>
            </a:extLst>
          </p:cNvPr>
          <p:cNvPicPr>
            <a:picLocks noChangeAspect="1"/>
          </p:cNvPicPr>
          <p:nvPr/>
        </p:nvPicPr>
        <p:blipFill>
          <a:blip r:embed="rId2"/>
          <a:stretch>
            <a:fillRect/>
          </a:stretch>
        </p:blipFill>
        <p:spPr>
          <a:xfrm>
            <a:off x="3805492" y="2084846"/>
            <a:ext cx="4027235" cy="3367909"/>
          </a:xfrm>
          <a:prstGeom prst="rect">
            <a:avLst/>
          </a:prstGeom>
        </p:spPr>
      </p:pic>
      <p:sp>
        <p:nvSpPr>
          <p:cNvPr id="5" name="TextBox 4">
            <a:extLst>
              <a:ext uri="{FF2B5EF4-FFF2-40B4-BE49-F238E27FC236}">
                <a16:creationId xmlns:a16="http://schemas.microsoft.com/office/drawing/2014/main" id="{F35505F3-1675-D64E-BD4F-89AD06A7DD61}"/>
              </a:ext>
            </a:extLst>
          </p:cNvPr>
          <p:cNvSpPr txBox="1"/>
          <p:nvPr/>
        </p:nvSpPr>
        <p:spPr>
          <a:xfrm>
            <a:off x="4489161" y="5692656"/>
            <a:ext cx="2659895" cy="769441"/>
          </a:xfrm>
          <a:prstGeom prst="rect">
            <a:avLst/>
          </a:prstGeom>
          <a:noFill/>
        </p:spPr>
        <p:txBody>
          <a:bodyPr wrap="none" rtlCol="0">
            <a:spAutoFit/>
          </a:bodyPr>
          <a:lstStyle/>
          <a:p>
            <a:pPr algn="ctr"/>
            <a:r>
              <a:rPr lang="en-US" sz="2800" dirty="0"/>
              <a:t>Partial order plot</a:t>
            </a:r>
          </a:p>
          <a:p>
            <a:pPr algn="ctr"/>
            <a:r>
              <a:rPr lang="en-US" sz="1600" dirty="0"/>
              <a:t>Jiao et al. 2014</a:t>
            </a:r>
          </a:p>
        </p:txBody>
      </p:sp>
      <p:sp>
        <p:nvSpPr>
          <p:cNvPr id="8" name="Title 1">
            <a:extLst>
              <a:ext uri="{FF2B5EF4-FFF2-40B4-BE49-F238E27FC236}">
                <a16:creationId xmlns:a16="http://schemas.microsoft.com/office/drawing/2014/main" id="{58CDF35C-5B3E-C64D-8769-3E18E2EB4C07}"/>
              </a:ext>
            </a:extLst>
          </p:cNvPr>
          <p:cNvSpPr txBox="1">
            <a:spLocks/>
          </p:cNvSpPr>
          <p:nvPr/>
        </p:nvSpPr>
        <p:spPr>
          <a:xfrm>
            <a:off x="838200" y="365126"/>
            <a:ext cx="10515600" cy="87374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a:t>Undetermined nature of evolutionary reconstruction leads to multiple possible clone trees with differing topologies</a:t>
            </a:r>
            <a:endParaRPr lang="en-US" sz="2800" dirty="0"/>
          </a:p>
        </p:txBody>
      </p:sp>
    </p:spTree>
    <p:extLst>
      <p:ext uri="{BB962C8B-B14F-4D97-AF65-F5344CB8AC3E}">
        <p14:creationId xmlns:p14="http://schemas.microsoft.com/office/powerpoint/2010/main" val="29541621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E4F32-87B3-1442-9671-00AC5907A06E}"/>
              </a:ext>
            </a:extLst>
          </p:cNvPr>
          <p:cNvSpPr>
            <a:spLocks noGrp="1"/>
          </p:cNvSpPr>
          <p:nvPr>
            <p:ph type="title"/>
          </p:nvPr>
        </p:nvSpPr>
        <p:spPr>
          <a:xfrm>
            <a:off x="838200" y="365126"/>
            <a:ext cx="10515600" cy="873740"/>
          </a:xfrm>
        </p:spPr>
        <p:txBody>
          <a:bodyPr>
            <a:noAutofit/>
          </a:bodyPr>
          <a:lstStyle/>
          <a:p>
            <a:r>
              <a:rPr lang="en-US" sz="2800" dirty="0"/>
              <a:t>Undetermined nature of evolutionary reconstruction leads to multiple possible clone trees with differing topologies</a:t>
            </a:r>
          </a:p>
        </p:txBody>
      </p:sp>
      <p:sp>
        <p:nvSpPr>
          <p:cNvPr id="4" name="Slide Number Placeholder 3">
            <a:extLst>
              <a:ext uri="{FF2B5EF4-FFF2-40B4-BE49-F238E27FC236}">
                <a16:creationId xmlns:a16="http://schemas.microsoft.com/office/drawing/2014/main" id="{A3AD00E1-4C39-654F-B5C6-F2466A452EBD}"/>
              </a:ext>
            </a:extLst>
          </p:cNvPr>
          <p:cNvSpPr>
            <a:spLocks noGrp="1"/>
          </p:cNvSpPr>
          <p:nvPr>
            <p:ph type="sldNum" sz="quarter" idx="12"/>
          </p:nvPr>
        </p:nvSpPr>
        <p:spPr/>
        <p:txBody>
          <a:bodyPr/>
          <a:lstStyle/>
          <a:p>
            <a:fld id="{1F5D04D4-EAF2-6B4C-A9FB-A4B30BC1611D}" type="slidenum">
              <a:rPr lang="en-US" smtClean="0"/>
              <a:t>8</a:t>
            </a:fld>
            <a:endParaRPr lang="en-US"/>
          </a:p>
        </p:txBody>
      </p:sp>
      <p:pic>
        <p:nvPicPr>
          <p:cNvPr id="12" name="Picture 11">
            <a:extLst>
              <a:ext uri="{FF2B5EF4-FFF2-40B4-BE49-F238E27FC236}">
                <a16:creationId xmlns:a16="http://schemas.microsoft.com/office/drawing/2014/main" id="{AD2D6081-1D95-FF46-8D0E-DC4F23D5BA9F}"/>
              </a:ext>
            </a:extLst>
          </p:cNvPr>
          <p:cNvPicPr>
            <a:picLocks noChangeAspect="1"/>
          </p:cNvPicPr>
          <p:nvPr/>
        </p:nvPicPr>
        <p:blipFill>
          <a:blip r:embed="rId2"/>
          <a:srcRect/>
          <a:stretch>
            <a:fillRect/>
          </a:stretch>
        </p:blipFill>
        <p:spPr>
          <a:xfrm>
            <a:off x="1099645" y="1320081"/>
            <a:ext cx="9992710" cy="5180167"/>
          </a:xfrm>
          <a:custGeom>
            <a:avLst/>
            <a:gdLst>
              <a:gd name="connsiteX0" fmla="*/ 902576 w 9992710"/>
              <a:gd name="connsiteY0" fmla="*/ 0 h 5180167"/>
              <a:gd name="connsiteX1" fmla="*/ 9992710 w 9992710"/>
              <a:gd name="connsiteY1" fmla="*/ 0 h 5180167"/>
              <a:gd name="connsiteX2" fmla="*/ 9992710 w 9992710"/>
              <a:gd name="connsiteY2" fmla="*/ 5180167 h 5180167"/>
              <a:gd name="connsiteX3" fmla="*/ 902576 w 9992710"/>
              <a:gd name="connsiteY3" fmla="*/ 5180167 h 5180167"/>
              <a:gd name="connsiteX4" fmla="*/ 902576 w 9992710"/>
              <a:gd name="connsiteY4" fmla="*/ 1567256 h 5180167"/>
              <a:gd name="connsiteX5" fmla="*/ 0 w 9992710"/>
              <a:gd name="connsiteY5" fmla="*/ 1567256 h 5180167"/>
              <a:gd name="connsiteX6" fmla="*/ 0 w 9992710"/>
              <a:gd name="connsiteY6" fmla="*/ 920987 h 5180167"/>
              <a:gd name="connsiteX7" fmla="*/ 902576 w 9992710"/>
              <a:gd name="connsiteY7" fmla="*/ 920987 h 5180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92710" h="5180167">
                <a:moveTo>
                  <a:pt x="902576" y="0"/>
                </a:moveTo>
                <a:lnTo>
                  <a:pt x="9992710" y="0"/>
                </a:lnTo>
                <a:lnTo>
                  <a:pt x="9992710" y="5180167"/>
                </a:lnTo>
                <a:lnTo>
                  <a:pt x="902576" y="5180167"/>
                </a:lnTo>
                <a:lnTo>
                  <a:pt x="902576" y="1567256"/>
                </a:lnTo>
                <a:lnTo>
                  <a:pt x="0" y="1567256"/>
                </a:lnTo>
                <a:lnTo>
                  <a:pt x="0" y="920987"/>
                </a:lnTo>
                <a:lnTo>
                  <a:pt x="902576" y="920987"/>
                </a:lnTo>
                <a:close/>
              </a:path>
            </a:pathLst>
          </a:custGeom>
        </p:spPr>
      </p:pic>
      <p:sp>
        <p:nvSpPr>
          <p:cNvPr id="13" name="TextBox 12">
            <a:extLst>
              <a:ext uri="{FF2B5EF4-FFF2-40B4-BE49-F238E27FC236}">
                <a16:creationId xmlns:a16="http://schemas.microsoft.com/office/drawing/2014/main" id="{7443E0AE-9EED-CF4A-9D77-6CD929D38FAA}"/>
              </a:ext>
            </a:extLst>
          </p:cNvPr>
          <p:cNvSpPr txBox="1"/>
          <p:nvPr/>
        </p:nvSpPr>
        <p:spPr>
          <a:xfrm>
            <a:off x="10754747" y="6550223"/>
            <a:ext cx="1437253" cy="307777"/>
          </a:xfrm>
          <a:prstGeom prst="rect">
            <a:avLst/>
          </a:prstGeom>
          <a:noFill/>
        </p:spPr>
        <p:txBody>
          <a:bodyPr wrap="none" rtlCol="0">
            <a:spAutoFit/>
          </a:bodyPr>
          <a:lstStyle/>
          <a:p>
            <a:r>
              <a:rPr lang="en-US" sz="1400" dirty="0" err="1"/>
              <a:t>Aguse</a:t>
            </a:r>
            <a:r>
              <a:rPr lang="en-US" sz="1400" dirty="0"/>
              <a:t> et al. 2019</a:t>
            </a:r>
          </a:p>
        </p:txBody>
      </p:sp>
    </p:spTree>
    <p:extLst>
      <p:ext uri="{BB962C8B-B14F-4D97-AF65-F5344CB8AC3E}">
        <p14:creationId xmlns:p14="http://schemas.microsoft.com/office/powerpoint/2010/main" val="20303670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110A0-49A2-5548-8E8D-AACECD49E1C7}"/>
              </a:ext>
            </a:extLst>
          </p:cNvPr>
          <p:cNvSpPr>
            <a:spLocks noGrp="1"/>
          </p:cNvSpPr>
          <p:nvPr>
            <p:ph type="title"/>
          </p:nvPr>
        </p:nvSpPr>
        <p:spPr/>
        <p:txBody>
          <a:bodyPr>
            <a:normAutofit/>
          </a:bodyPr>
          <a:lstStyle/>
          <a:p>
            <a:r>
              <a:rPr lang="en-US" dirty="0"/>
              <a:t>How can we construct and summarize clone trees in a way that is readily interpretable?</a:t>
            </a:r>
          </a:p>
        </p:txBody>
      </p:sp>
      <p:sp>
        <p:nvSpPr>
          <p:cNvPr id="3" name="Content Placeholder 2">
            <a:extLst>
              <a:ext uri="{FF2B5EF4-FFF2-40B4-BE49-F238E27FC236}">
                <a16:creationId xmlns:a16="http://schemas.microsoft.com/office/drawing/2014/main" id="{2BFCADC4-21E5-CC4B-B9D2-0520A6A03DAD}"/>
              </a:ext>
            </a:extLst>
          </p:cNvPr>
          <p:cNvSpPr>
            <a:spLocks noGrp="1"/>
          </p:cNvSpPr>
          <p:nvPr>
            <p:ph idx="1"/>
          </p:nvPr>
        </p:nvSpPr>
        <p:spPr>
          <a:xfrm>
            <a:off x="838200" y="2055812"/>
            <a:ext cx="10515600" cy="4527867"/>
          </a:xfrm>
        </p:spPr>
        <p:txBody>
          <a:bodyPr>
            <a:normAutofit/>
          </a:bodyPr>
          <a:lstStyle/>
          <a:p>
            <a:pPr marL="0" indent="0">
              <a:buNone/>
            </a:pPr>
            <a:r>
              <a:rPr lang="en-US" b="1" dirty="0"/>
              <a:t>Considerations:</a:t>
            </a:r>
          </a:p>
          <a:p>
            <a:r>
              <a:rPr lang="en-US" dirty="0"/>
              <a:t>High uncertainty of clonal relationships for mutations with lower cellular prevalence </a:t>
            </a:r>
          </a:p>
          <a:p>
            <a:r>
              <a:rPr lang="en-US" dirty="0"/>
              <a:t>Different tree topologies may have different biological implications</a:t>
            </a:r>
          </a:p>
          <a:p>
            <a:pPr marL="0" indent="0">
              <a:buNone/>
            </a:pPr>
            <a:endParaRPr lang="en-US" dirty="0"/>
          </a:p>
          <a:p>
            <a:pPr marL="0" indent="0">
              <a:buNone/>
            </a:pPr>
            <a:r>
              <a:rPr lang="en-US" b="1" dirty="0"/>
              <a:t>Proposed solution: </a:t>
            </a:r>
          </a:p>
          <a:p>
            <a:r>
              <a:rPr lang="en-US" dirty="0"/>
              <a:t>Leverage the presence/absence of mutations in each sample to create a crude tree structure, which will serve as a basis of the resulting clone trees</a:t>
            </a:r>
          </a:p>
        </p:txBody>
      </p:sp>
      <p:sp>
        <p:nvSpPr>
          <p:cNvPr id="4" name="Slide Number Placeholder 3">
            <a:extLst>
              <a:ext uri="{FF2B5EF4-FFF2-40B4-BE49-F238E27FC236}">
                <a16:creationId xmlns:a16="http://schemas.microsoft.com/office/drawing/2014/main" id="{07E3CE87-1C9D-1D4E-86ED-0C5E89450A24}"/>
              </a:ext>
            </a:extLst>
          </p:cNvPr>
          <p:cNvSpPr>
            <a:spLocks noGrp="1"/>
          </p:cNvSpPr>
          <p:nvPr>
            <p:ph type="sldNum" sz="quarter" idx="12"/>
          </p:nvPr>
        </p:nvSpPr>
        <p:spPr/>
        <p:txBody>
          <a:bodyPr/>
          <a:lstStyle/>
          <a:p>
            <a:fld id="{1F5D04D4-EAF2-6B4C-A9FB-A4B30BC1611D}" type="slidenum">
              <a:rPr lang="en-US" smtClean="0"/>
              <a:t>9</a:t>
            </a:fld>
            <a:endParaRPr lang="en-US"/>
          </a:p>
        </p:txBody>
      </p:sp>
    </p:spTree>
    <p:extLst>
      <p:ext uri="{BB962C8B-B14F-4D97-AF65-F5344CB8AC3E}">
        <p14:creationId xmlns:p14="http://schemas.microsoft.com/office/powerpoint/2010/main" val="14205300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TotalTime>
  <Words>1258</Words>
  <Application>Microsoft Macintosh PowerPoint</Application>
  <PresentationFormat>Widescreen</PresentationFormat>
  <Paragraphs>310</Paragraphs>
  <Slides>19</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Cambria Math</vt:lpstr>
      <vt:lpstr>Office Theme</vt:lpstr>
      <vt:lpstr>The malignant progression of IPMNs is characterized by an accumulation of somatic driver gene alterations</vt:lpstr>
      <vt:lpstr>IPMN Progression:  Transition from LG dysplasia to HG dysplasia</vt:lpstr>
      <vt:lpstr>PowerPoint Presentation</vt:lpstr>
      <vt:lpstr>Phylogenetic (sample) trees are built by analyzing whether mutations are shared among or private to samples</vt:lpstr>
      <vt:lpstr>Sample trees do not reflect within sample heterogeneity</vt:lpstr>
      <vt:lpstr>Compared to sample trees, clone trees better represent evolutionary relationships of different genetic cell lineages</vt:lpstr>
      <vt:lpstr>PowerPoint Presentation</vt:lpstr>
      <vt:lpstr>Undetermined nature of evolutionary reconstruction leads to multiple possible clone trees with differing topologies</vt:lpstr>
      <vt:lpstr>How can we construct and summarize clone trees in a way that is readily interpretable?</vt:lpstr>
      <vt:lpstr>Simulated data: 100 variants total, 10 per cluster</vt:lpstr>
      <vt:lpstr>Scheme for constructing clone trees</vt:lpstr>
      <vt:lpstr>Clustering first – z results</vt:lpstr>
      <vt:lpstr>Model estimates of mutant cell fractions (ω) correspond well with true values </vt:lpstr>
      <vt:lpstr>Crude tree structure based on sample presence </vt:lpstr>
      <vt:lpstr>Crude tree structure based on sample presence </vt:lpstr>
      <vt:lpstr>Crude tree structure based on sample presence </vt:lpstr>
      <vt:lpstr>PowerPoint Presentation</vt:lpstr>
      <vt:lpstr>Tree scoring in SCHISM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Lily Zheng</dc:creator>
  <cp:lastModifiedBy>Lily Zheng</cp:lastModifiedBy>
  <cp:revision>13</cp:revision>
  <dcterms:created xsi:type="dcterms:W3CDTF">2020-02-08T00:43:43Z</dcterms:created>
  <dcterms:modified xsi:type="dcterms:W3CDTF">2020-02-08T03:19:41Z</dcterms:modified>
</cp:coreProperties>
</file>

<file path=docProps/thumbnail.jpeg>
</file>